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3" r:id="rId3"/>
    <p:sldId id="310" r:id="rId4"/>
    <p:sldId id="338" r:id="rId5"/>
    <p:sldId id="339" r:id="rId6"/>
    <p:sldId id="311" r:id="rId7"/>
    <p:sldId id="277" r:id="rId8"/>
    <p:sldId id="281" r:id="rId9"/>
    <p:sldId id="312" r:id="rId10"/>
    <p:sldId id="284" r:id="rId11"/>
    <p:sldId id="282" r:id="rId12"/>
    <p:sldId id="292" r:id="rId13"/>
    <p:sldId id="335" r:id="rId14"/>
    <p:sldId id="291" r:id="rId15"/>
    <p:sldId id="334" r:id="rId16"/>
    <p:sldId id="336" r:id="rId17"/>
    <p:sldId id="313" r:id="rId18"/>
    <p:sldId id="294" r:id="rId19"/>
    <p:sldId id="295" r:id="rId20"/>
    <p:sldId id="305" r:id="rId21"/>
    <p:sldId id="298" r:id="rId22"/>
    <p:sldId id="314" r:id="rId23"/>
    <p:sldId id="308" r:id="rId24"/>
    <p:sldId id="309" r:id="rId25"/>
    <p:sldId id="315" r:id="rId26"/>
    <p:sldId id="316" r:id="rId27"/>
    <p:sldId id="317" r:id="rId28"/>
    <p:sldId id="337" r:id="rId29"/>
    <p:sldId id="329" r:id="rId30"/>
    <p:sldId id="330" r:id="rId31"/>
    <p:sldId id="331" r:id="rId32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0"/>
    <p:restoredTop sz="93790"/>
  </p:normalViewPr>
  <p:slideViewPr>
    <p:cSldViewPr>
      <p:cViewPr>
        <p:scale>
          <a:sx n="90" d="100"/>
          <a:sy n="90" d="100"/>
        </p:scale>
        <p:origin x="1328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2"/>
            <a:ext cx="8549640" cy="257388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214368"/>
            <a:ext cx="7543800" cy="1744472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" y="3982469"/>
            <a:ext cx="10058399" cy="85866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78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0" dirty="0"/>
          </a:p>
        </p:txBody>
      </p:sp>
    </p:spTree>
    <p:extLst>
      <p:ext uri="{BB962C8B-B14F-4D97-AF65-F5344CB8AC3E}">
        <p14:creationId xmlns:p14="http://schemas.microsoft.com/office/powerpoint/2010/main" val="1471507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532993"/>
            <a:ext cx="10058399" cy="85866"/>
          </a:xfrm>
          <a:prstGeom prst="rect">
            <a:avLst/>
          </a:prstGeom>
          <a:gradFill flip="none" rotWithShape="1">
            <a:gsLst>
              <a:gs pos="0">
                <a:srgbClr val="98002A">
                  <a:shade val="30000"/>
                  <a:satMod val="115000"/>
                </a:srgbClr>
              </a:gs>
              <a:gs pos="50000">
                <a:srgbClr val="98002A">
                  <a:shade val="67500"/>
                  <a:satMod val="115000"/>
                </a:srgbClr>
              </a:gs>
              <a:gs pos="100000">
                <a:srgbClr val="98002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0" dirty="0"/>
          </a:p>
        </p:txBody>
      </p:sp>
    </p:spTree>
    <p:extLst>
      <p:ext uri="{BB962C8B-B14F-4D97-AF65-F5344CB8AC3E}">
        <p14:creationId xmlns:p14="http://schemas.microsoft.com/office/powerpoint/2010/main" val="821511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15960" y="88827"/>
            <a:ext cx="2168843" cy="691173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7805" y="88827"/>
            <a:ext cx="7113241" cy="691173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 rot="16200000">
            <a:off x="3941966" y="3468326"/>
            <a:ext cx="7023075" cy="86420"/>
          </a:xfrm>
          <a:prstGeom prst="rect">
            <a:avLst/>
          </a:prstGeom>
          <a:gradFill flip="none" rotWithShape="1">
            <a:gsLst>
              <a:gs pos="0">
                <a:srgbClr val="98002A">
                  <a:shade val="30000"/>
                  <a:satMod val="115000"/>
                </a:srgbClr>
              </a:gs>
              <a:gs pos="50000">
                <a:srgbClr val="98002A">
                  <a:shade val="67500"/>
                  <a:satMod val="115000"/>
                </a:srgbClr>
              </a:gs>
              <a:gs pos="100000">
                <a:srgbClr val="98002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0" dirty="0"/>
          </a:p>
        </p:txBody>
      </p:sp>
    </p:spTree>
    <p:extLst>
      <p:ext uri="{BB962C8B-B14F-4D97-AF65-F5344CB8AC3E}">
        <p14:creationId xmlns:p14="http://schemas.microsoft.com/office/powerpoint/2010/main" val="976960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04" y="1"/>
            <a:ext cx="9406999" cy="1176049"/>
          </a:xfrm>
        </p:spPr>
        <p:txBody>
          <a:bodyPr/>
          <a:lstStyle>
            <a:lvl1pPr>
              <a:defRPr sz="4400" b="1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804" y="1384457"/>
            <a:ext cx="9406999" cy="561610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" y="1237320"/>
            <a:ext cx="10058399" cy="85866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78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0" dirty="0"/>
          </a:p>
        </p:txBody>
      </p:sp>
    </p:spTree>
    <p:extLst>
      <p:ext uri="{BB962C8B-B14F-4D97-AF65-F5344CB8AC3E}">
        <p14:creationId xmlns:p14="http://schemas.microsoft.com/office/powerpoint/2010/main" val="1210823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7"/>
            <a:ext cx="8675370" cy="3115588"/>
          </a:xfrm>
        </p:spPr>
        <p:txBody>
          <a:bodyPr anchor="b">
            <a:normAutofit/>
          </a:bodyPr>
          <a:lstStyle>
            <a:lvl1pPr>
              <a:defRPr sz="5940" b="1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318908"/>
            <a:ext cx="8675370" cy="1582699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" y="5138079"/>
            <a:ext cx="10058399" cy="85866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78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0" dirty="0"/>
          </a:p>
        </p:txBody>
      </p:sp>
    </p:spTree>
    <p:extLst>
      <p:ext uri="{BB962C8B-B14F-4D97-AF65-F5344CB8AC3E}">
        <p14:creationId xmlns:p14="http://schemas.microsoft.com/office/powerpoint/2010/main" val="752601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7805" y="1384457"/>
            <a:ext cx="4688531" cy="56161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1384457"/>
            <a:ext cx="4592738" cy="56161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7804" y="1"/>
            <a:ext cx="9406999" cy="1176049"/>
          </a:xfrm>
        </p:spPr>
        <p:txBody>
          <a:bodyPr/>
          <a:lstStyle>
            <a:lvl1pPr>
              <a:defRPr sz="4400" b="1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" y="1237320"/>
            <a:ext cx="10058399" cy="85866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78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0" dirty="0"/>
          </a:p>
        </p:txBody>
      </p:sp>
    </p:spTree>
    <p:extLst>
      <p:ext uri="{BB962C8B-B14F-4D97-AF65-F5344CB8AC3E}">
        <p14:creationId xmlns:p14="http://schemas.microsoft.com/office/powerpoint/2010/main" val="288174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805" y="1382658"/>
            <a:ext cx="4670196" cy="771491"/>
          </a:xfrm>
        </p:spPr>
        <p:txBody>
          <a:bodyPr anchor="b">
            <a:noAutofit/>
          </a:bodyPr>
          <a:lstStyle>
            <a:lvl1pPr marL="0" indent="0">
              <a:buNone/>
              <a:defRPr sz="3080" b="1">
                <a:latin typeface="+mn-lt"/>
              </a:defRPr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805" y="2154148"/>
            <a:ext cx="4670196" cy="48608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382658"/>
            <a:ext cx="4592737" cy="771491"/>
          </a:xfrm>
        </p:spPr>
        <p:txBody>
          <a:bodyPr anchor="b">
            <a:noAutofit/>
          </a:bodyPr>
          <a:lstStyle>
            <a:lvl1pPr marL="0" indent="0">
              <a:buNone/>
              <a:defRPr sz="3080" b="1">
                <a:latin typeface="+mn-lt"/>
              </a:defRPr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154148"/>
            <a:ext cx="4592737" cy="48608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" y="1237320"/>
            <a:ext cx="10058399" cy="85866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78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77804" y="1"/>
            <a:ext cx="9406999" cy="1176049"/>
          </a:xfrm>
        </p:spPr>
        <p:txBody>
          <a:bodyPr/>
          <a:lstStyle>
            <a:lvl1pPr>
              <a:defRPr sz="4400" b="1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92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" y="1237320"/>
            <a:ext cx="10058399" cy="85866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78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7804" y="1"/>
            <a:ext cx="9406999" cy="1176049"/>
          </a:xfrm>
        </p:spPr>
        <p:txBody>
          <a:bodyPr/>
          <a:lstStyle>
            <a:lvl1pPr>
              <a:defRPr sz="4400" b="1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1446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79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5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 rot="16200000">
            <a:off x="797715" y="3277762"/>
            <a:ext cx="6651523" cy="95999"/>
          </a:xfrm>
          <a:prstGeom prst="rect">
            <a:avLst/>
          </a:prstGeom>
          <a:gradFill flip="none" rotWithShape="1">
            <a:gsLst>
              <a:gs pos="0">
                <a:srgbClr val="98002A">
                  <a:shade val="30000"/>
                  <a:satMod val="115000"/>
                </a:srgbClr>
              </a:gs>
              <a:gs pos="50000">
                <a:srgbClr val="98002A">
                  <a:shade val="67500"/>
                  <a:satMod val="115000"/>
                </a:srgbClr>
              </a:gs>
              <a:gs pos="100000">
                <a:srgbClr val="98002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0" dirty="0"/>
          </a:p>
        </p:txBody>
      </p:sp>
    </p:spTree>
    <p:extLst>
      <p:ext uri="{BB962C8B-B14F-4D97-AF65-F5344CB8AC3E}">
        <p14:creationId xmlns:p14="http://schemas.microsoft.com/office/powerpoint/2010/main" val="532644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14793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602052"/>
            <a:ext cx="5092065" cy="6040475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1934464"/>
            <a:ext cx="3244096" cy="4717056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 rot="16200000">
            <a:off x="797715" y="3277762"/>
            <a:ext cx="6651523" cy="95999"/>
          </a:xfrm>
          <a:prstGeom prst="rect">
            <a:avLst/>
          </a:prstGeom>
          <a:gradFill flip="none" rotWithShape="1">
            <a:gsLst>
              <a:gs pos="0">
                <a:srgbClr val="98002A">
                  <a:shade val="30000"/>
                  <a:satMod val="115000"/>
                </a:srgbClr>
              </a:gs>
              <a:gs pos="50000">
                <a:srgbClr val="98002A">
                  <a:shade val="67500"/>
                  <a:satMod val="115000"/>
                </a:srgbClr>
              </a:gs>
              <a:gs pos="100000">
                <a:srgbClr val="98002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0" dirty="0"/>
          </a:p>
        </p:txBody>
      </p:sp>
    </p:spTree>
    <p:extLst>
      <p:ext uri="{BB962C8B-B14F-4D97-AF65-F5344CB8AC3E}">
        <p14:creationId xmlns:p14="http://schemas.microsoft.com/office/powerpoint/2010/main" val="1450018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7804" y="0"/>
            <a:ext cx="9406999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804" y="1776549"/>
            <a:ext cx="9406999" cy="5224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7804" y="7203867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7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1663" y="7203867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iming>
    <p:tnLst>
      <p:par>
        <p:cTn id="1" dur="indefinite" restart="never" nodeType="tmRoot"/>
      </p:par>
    </p:tnLst>
  </p:timing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tmel.com/tools/ATMELSTUDIO.aspx" TargetMode="External"/><Relationship Id="rId3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jp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17096" y="5715000"/>
            <a:ext cx="657987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905" algn="ctr">
              <a:lnSpc>
                <a:spcPct val="100000"/>
              </a:lnSpc>
              <a:spcBef>
                <a:spcPts val="805"/>
              </a:spcBef>
            </a:pPr>
            <a:r>
              <a:rPr sz="2400" b="1" spc="300" dirty="0" smtClean="0">
                <a:latin typeface="Times New Roman"/>
                <a:cs typeface="Times New Roman"/>
              </a:rPr>
              <a:t>Introduction </a:t>
            </a:r>
            <a:r>
              <a:rPr sz="2400" b="1" spc="365" dirty="0">
                <a:latin typeface="Times New Roman"/>
                <a:cs typeface="Times New Roman"/>
              </a:rPr>
              <a:t>to</a:t>
            </a:r>
            <a:r>
              <a:rPr sz="2400" b="1" spc="-229" dirty="0">
                <a:latin typeface="Times New Roman"/>
                <a:cs typeface="Times New Roman"/>
              </a:rPr>
              <a:t> </a:t>
            </a:r>
            <a:r>
              <a:rPr sz="2400" b="1" spc="245" dirty="0">
                <a:latin typeface="Times New Roman"/>
                <a:cs typeface="Times New Roman"/>
              </a:rPr>
              <a:t>Arduino</a:t>
            </a:r>
            <a:endParaRPr sz="2400" b="1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38398" y="820597"/>
            <a:ext cx="4137266" cy="4133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790">
              <a:lnSpc>
                <a:spcPct val="100000"/>
              </a:lnSpc>
            </a:pPr>
            <a:r>
              <a:rPr spc="250" dirty="0"/>
              <a:t>ATMega328</a:t>
            </a:r>
            <a:r>
              <a:rPr spc="160" dirty="0"/>
              <a:t> </a:t>
            </a:r>
            <a:r>
              <a:rPr spc="720" dirty="0"/>
              <a:t>Ports</a:t>
            </a:r>
          </a:p>
        </p:txBody>
      </p:sp>
      <p:sp>
        <p:nvSpPr>
          <p:cNvPr id="3" name="object 3"/>
          <p:cNvSpPr/>
          <p:nvPr/>
        </p:nvSpPr>
        <p:spPr>
          <a:xfrm>
            <a:off x="6009716" y="2314970"/>
            <a:ext cx="959485" cy="318770"/>
          </a:xfrm>
          <a:custGeom>
            <a:avLst/>
            <a:gdLst/>
            <a:ahLst/>
            <a:cxnLst/>
            <a:rect l="l" t="t" r="r" b="b"/>
            <a:pathLst>
              <a:path w="959484" h="318769">
                <a:moveTo>
                  <a:pt x="688478" y="0"/>
                </a:moveTo>
                <a:lnTo>
                  <a:pt x="641627" y="2182"/>
                </a:lnTo>
                <a:lnTo>
                  <a:pt x="601550" y="7536"/>
                </a:lnTo>
                <a:lnTo>
                  <a:pt x="559260" y="15176"/>
                </a:lnTo>
                <a:lnTo>
                  <a:pt x="514938" y="24910"/>
                </a:lnTo>
                <a:lnTo>
                  <a:pt x="468766" y="36548"/>
                </a:lnTo>
                <a:lnTo>
                  <a:pt x="420927" y="49899"/>
                </a:lnTo>
                <a:lnTo>
                  <a:pt x="371602" y="64775"/>
                </a:lnTo>
                <a:lnTo>
                  <a:pt x="320972" y="80984"/>
                </a:lnTo>
                <a:lnTo>
                  <a:pt x="269221" y="98337"/>
                </a:lnTo>
                <a:lnTo>
                  <a:pt x="163080" y="135711"/>
                </a:lnTo>
                <a:lnTo>
                  <a:pt x="0" y="195591"/>
                </a:lnTo>
                <a:lnTo>
                  <a:pt x="221" y="196073"/>
                </a:lnTo>
                <a:lnTo>
                  <a:pt x="221" y="318438"/>
                </a:lnTo>
                <a:lnTo>
                  <a:pt x="959153" y="318438"/>
                </a:lnTo>
                <a:lnTo>
                  <a:pt x="959153" y="55173"/>
                </a:lnTo>
                <a:lnTo>
                  <a:pt x="900553" y="36687"/>
                </a:lnTo>
                <a:lnTo>
                  <a:pt x="844334" y="21638"/>
                </a:lnTo>
                <a:lnTo>
                  <a:pt x="790082" y="10195"/>
                </a:lnTo>
                <a:lnTo>
                  <a:pt x="738046" y="2826"/>
                </a:lnTo>
                <a:lnTo>
                  <a:pt x="6884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09716" y="2314970"/>
            <a:ext cx="959485" cy="318770"/>
          </a:xfrm>
          <a:custGeom>
            <a:avLst/>
            <a:gdLst/>
            <a:ahLst/>
            <a:cxnLst/>
            <a:rect l="l" t="t" r="r" b="b"/>
            <a:pathLst>
              <a:path w="959484" h="318769">
                <a:moveTo>
                  <a:pt x="0" y="195591"/>
                </a:moveTo>
                <a:lnTo>
                  <a:pt x="54633" y="175375"/>
                </a:lnTo>
                <a:lnTo>
                  <a:pt x="109054" y="155352"/>
                </a:lnTo>
                <a:lnTo>
                  <a:pt x="163080" y="135711"/>
                </a:lnTo>
                <a:lnTo>
                  <a:pt x="216530" y="116642"/>
                </a:lnTo>
                <a:lnTo>
                  <a:pt x="269221" y="98337"/>
                </a:lnTo>
                <a:lnTo>
                  <a:pt x="320972" y="80984"/>
                </a:lnTo>
                <a:lnTo>
                  <a:pt x="371602" y="64775"/>
                </a:lnTo>
                <a:lnTo>
                  <a:pt x="420927" y="49899"/>
                </a:lnTo>
                <a:lnTo>
                  <a:pt x="468766" y="36548"/>
                </a:lnTo>
                <a:lnTo>
                  <a:pt x="514938" y="24910"/>
                </a:lnTo>
                <a:lnTo>
                  <a:pt x="559260" y="15176"/>
                </a:lnTo>
                <a:lnTo>
                  <a:pt x="601550" y="7536"/>
                </a:lnTo>
                <a:lnTo>
                  <a:pt x="641627" y="2182"/>
                </a:lnTo>
                <a:lnTo>
                  <a:pt x="688478" y="0"/>
                </a:lnTo>
                <a:lnTo>
                  <a:pt x="738046" y="2826"/>
                </a:lnTo>
                <a:lnTo>
                  <a:pt x="790082" y="10195"/>
                </a:lnTo>
                <a:lnTo>
                  <a:pt x="844334" y="21638"/>
                </a:lnTo>
                <a:lnTo>
                  <a:pt x="900553" y="36687"/>
                </a:lnTo>
                <a:lnTo>
                  <a:pt x="958488" y="54876"/>
                </a:lnTo>
                <a:lnTo>
                  <a:pt x="959153" y="55173"/>
                </a:lnTo>
                <a:lnTo>
                  <a:pt x="959153" y="318438"/>
                </a:lnTo>
                <a:lnTo>
                  <a:pt x="221" y="318438"/>
                </a:lnTo>
                <a:lnTo>
                  <a:pt x="221" y="196073"/>
                </a:lnTo>
              </a:path>
            </a:pathLst>
          </a:custGeom>
          <a:ln w="3709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0947" y="2698266"/>
            <a:ext cx="763905" cy="2378075"/>
          </a:xfrm>
          <a:custGeom>
            <a:avLst/>
            <a:gdLst/>
            <a:ahLst/>
            <a:cxnLst/>
            <a:rect l="l" t="t" r="r" b="b"/>
            <a:pathLst>
              <a:path w="763905" h="2378075">
                <a:moveTo>
                  <a:pt x="0" y="2377701"/>
                </a:moveTo>
                <a:lnTo>
                  <a:pt x="763701" y="2377701"/>
                </a:lnTo>
                <a:lnTo>
                  <a:pt x="763701" y="0"/>
                </a:lnTo>
                <a:lnTo>
                  <a:pt x="0" y="0"/>
                </a:lnTo>
                <a:lnTo>
                  <a:pt x="0" y="23777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0947" y="2698266"/>
            <a:ext cx="763905" cy="2378075"/>
          </a:xfrm>
          <a:custGeom>
            <a:avLst/>
            <a:gdLst/>
            <a:ahLst/>
            <a:cxnLst/>
            <a:rect l="l" t="t" r="r" b="b"/>
            <a:pathLst>
              <a:path w="763905" h="2378075">
                <a:moveTo>
                  <a:pt x="0" y="2377701"/>
                </a:moveTo>
                <a:lnTo>
                  <a:pt x="763701" y="2377701"/>
                </a:lnTo>
                <a:lnTo>
                  <a:pt x="763701" y="0"/>
                </a:lnTo>
                <a:lnTo>
                  <a:pt x="0" y="0"/>
                </a:lnTo>
                <a:lnTo>
                  <a:pt x="0" y="2377701"/>
                </a:lnTo>
                <a:close/>
              </a:path>
            </a:pathLst>
          </a:custGeom>
          <a:ln w="1848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64648" y="300506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solidFill>
            <a:srgbClr val="C7C8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64648" y="300506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ln w="925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64648" y="285163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777"/>
                </a:moveTo>
                <a:lnTo>
                  <a:pt x="76351" y="76777"/>
                </a:lnTo>
                <a:lnTo>
                  <a:pt x="76351" y="0"/>
                </a:lnTo>
                <a:lnTo>
                  <a:pt x="0" y="0"/>
                </a:lnTo>
                <a:lnTo>
                  <a:pt x="0" y="76777"/>
                </a:lnTo>
                <a:close/>
              </a:path>
            </a:pathLst>
          </a:custGeom>
          <a:solidFill>
            <a:srgbClr val="C7C8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64648" y="285163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777"/>
                </a:moveTo>
                <a:lnTo>
                  <a:pt x="76351" y="76777"/>
                </a:lnTo>
                <a:lnTo>
                  <a:pt x="76351" y="0"/>
                </a:lnTo>
                <a:lnTo>
                  <a:pt x="0" y="0"/>
                </a:lnTo>
                <a:lnTo>
                  <a:pt x="0" y="76777"/>
                </a:lnTo>
                <a:close/>
              </a:path>
            </a:pathLst>
          </a:custGeom>
          <a:ln w="925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64648" y="3158429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758"/>
                </a:moveTo>
                <a:lnTo>
                  <a:pt x="76351" y="76758"/>
                </a:lnTo>
                <a:lnTo>
                  <a:pt x="76351" y="0"/>
                </a:lnTo>
                <a:lnTo>
                  <a:pt x="0" y="0"/>
                </a:lnTo>
                <a:lnTo>
                  <a:pt x="0" y="76758"/>
                </a:lnTo>
                <a:close/>
              </a:path>
            </a:pathLst>
          </a:custGeom>
          <a:solidFill>
            <a:srgbClr val="C7C8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64648" y="3158429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758"/>
                </a:moveTo>
                <a:lnTo>
                  <a:pt x="76351" y="76758"/>
                </a:lnTo>
                <a:lnTo>
                  <a:pt x="76351" y="0"/>
                </a:lnTo>
                <a:lnTo>
                  <a:pt x="0" y="0"/>
                </a:lnTo>
                <a:lnTo>
                  <a:pt x="0" y="76758"/>
                </a:lnTo>
                <a:close/>
              </a:path>
            </a:pathLst>
          </a:custGeom>
          <a:ln w="925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64648" y="3311891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647"/>
                </a:moveTo>
                <a:lnTo>
                  <a:pt x="76351" y="76647"/>
                </a:lnTo>
                <a:lnTo>
                  <a:pt x="76351" y="0"/>
                </a:lnTo>
                <a:lnTo>
                  <a:pt x="0" y="0"/>
                </a:lnTo>
                <a:lnTo>
                  <a:pt x="0" y="76647"/>
                </a:lnTo>
                <a:close/>
              </a:path>
            </a:pathLst>
          </a:custGeom>
          <a:solidFill>
            <a:srgbClr val="C7C8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64648" y="3311891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647"/>
                </a:moveTo>
                <a:lnTo>
                  <a:pt x="76351" y="76647"/>
                </a:lnTo>
                <a:lnTo>
                  <a:pt x="76351" y="0"/>
                </a:lnTo>
                <a:lnTo>
                  <a:pt x="0" y="0"/>
                </a:lnTo>
                <a:lnTo>
                  <a:pt x="0" y="76647"/>
                </a:lnTo>
                <a:close/>
              </a:path>
            </a:pathLst>
          </a:custGeom>
          <a:ln w="925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64648" y="3465241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solidFill>
            <a:srgbClr val="C7C8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64648" y="3465241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ln w="925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64648" y="3772016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777"/>
                </a:moveTo>
                <a:lnTo>
                  <a:pt x="76351" y="76777"/>
                </a:lnTo>
                <a:lnTo>
                  <a:pt x="76351" y="0"/>
                </a:lnTo>
                <a:lnTo>
                  <a:pt x="0" y="0"/>
                </a:lnTo>
                <a:lnTo>
                  <a:pt x="0" y="76777"/>
                </a:lnTo>
                <a:close/>
              </a:path>
            </a:pathLst>
          </a:custGeom>
          <a:solidFill>
            <a:srgbClr val="C7C8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64648" y="3772016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777"/>
                </a:moveTo>
                <a:lnTo>
                  <a:pt x="76351" y="76777"/>
                </a:lnTo>
                <a:lnTo>
                  <a:pt x="76351" y="0"/>
                </a:lnTo>
                <a:lnTo>
                  <a:pt x="0" y="0"/>
                </a:lnTo>
                <a:lnTo>
                  <a:pt x="0" y="76777"/>
                </a:lnTo>
                <a:close/>
              </a:path>
            </a:pathLst>
          </a:custGeom>
          <a:ln w="925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64648" y="3618666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703"/>
                </a:moveTo>
                <a:lnTo>
                  <a:pt x="76351" y="76703"/>
                </a:lnTo>
                <a:lnTo>
                  <a:pt x="76351" y="0"/>
                </a:lnTo>
                <a:lnTo>
                  <a:pt x="0" y="0"/>
                </a:lnTo>
                <a:lnTo>
                  <a:pt x="0" y="76703"/>
                </a:lnTo>
                <a:close/>
              </a:path>
            </a:pathLst>
          </a:custGeom>
          <a:solidFill>
            <a:srgbClr val="C7C8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64648" y="3618666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703"/>
                </a:moveTo>
                <a:lnTo>
                  <a:pt x="76351" y="76703"/>
                </a:lnTo>
                <a:lnTo>
                  <a:pt x="76351" y="0"/>
                </a:lnTo>
                <a:lnTo>
                  <a:pt x="0" y="0"/>
                </a:lnTo>
                <a:lnTo>
                  <a:pt x="0" y="76703"/>
                </a:lnTo>
                <a:close/>
              </a:path>
            </a:pathLst>
          </a:custGeom>
          <a:ln w="925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64648" y="3925459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solidFill>
            <a:srgbClr val="C7C8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64648" y="3925459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ln w="925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64648" y="4078828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solidFill>
            <a:srgbClr val="C7C8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64648" y="4078828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ln w="925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64648" y="4232253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solidFill>
            <a:srgbClr val="C7C8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64648" y="4232253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ln w="925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64648" y="4385622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758"/>
                </a:moveTo>
                <a:lnTo>
                  <a:pt x="76351" y="76758"/>
                </a:lnTo>
                <a:lnTo>
                  <a:pt x="76351" y="0"/>
                </a:lnTo>
                <a:lnTo>
                  <a:pt x="0" y="0"/>
                </a:lnTo>
                <a:lnTo>
                  <a:pt x="0" y="76758"/>
                </a:lnTo>
                <a:close/>
              </a:path>
            </a:pathLst>
          </a:custGeom>
          <a:solidFill>
            <a:srgbClr val="C7C8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64648" y="4385622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758"/>
                </a:moveTo>
                <a:lnTo>
                  <a:pt x="76351" y="76758"/>
                </a:lnTo>
                <a:lnTo>
                  <a:pt x="76351" y="0"/>
                </a:lnTo>
                <a:lnTo>
                  <a:pt x="0" y="0"/>
                </a:lnTo>
                <a:lnTo>
                  <a:pt x="0" y="76758"/>
                </a:lnTo>
                <a:close/>
              </a:path>
            </a:pathLst>
          </a:custGeom>
          <a:ln w="925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64648" y="453906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solidFill>
            <a:srgbClr val="C7C8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64648" y="453906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ln w="925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64648" y="469241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758"/>
                </a:moveTo>
                <a:lnTo>
                  <a:pt x="76351" y="76758"/>
                </a:lnTo>
                <a:lnTo>
                  <a:pt x="76351" y="0"/>
                </a:lnTo>
                <a:lnTo>
                  <a:pt x="0" y="0"/>
                </a:lnTo>
                <a:lnTo>
                  <a:pt x="0" y="76758"/>
                </a:lnTo>
                <a:close/>
              </a:path>
            </a:pathLst>
          </a:custGeom>
          <a:solidFill>
            <a:srgbClr val="C7C8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64648" y="469241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758"/>
                </a:moveTo>
                <a:lnTo>
                  <a:pt x="76351" y="76758"/>
                </a:lnTo>
                <a:lnTo>
                  <a:pt x="76351" y="0"/>
                </a:lnTo>
                <a:lnTo>
                  <a:pt x="0" y="0"/>
                </a:lnTo>
                <a:lnTo>
                  <a:pt x="0" y="76758"/>
                </a:lnTo>
                <a:close/>
              </a:path>
            </a:pathLst>
          </a:custGeom>
          <a:ln w="925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64648" y="4845858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solidFill>
            <a:srgbClr val="C7C8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64648" y="4845858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ln w="925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24595" y="300506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solidFill>
            <a:srgbClr val="C7C8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24595" y="300506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ln w="925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24595" y="285163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solidFill>
            <a:srgbClr val="C7C8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24595" y="285163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ln w="925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24595" y="3158429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solidFill>
            <a:srgbClr val="C7C8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24595" y="3158429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ln w="925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24595" y="3311891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647"/>
                </a:moveTo>
                <a:lnTo>
                  <a:pt x="76351" y="76647"/>
                </a:lnTo>
                <a:lnTo>
                  <a:pt x="76351" y="0"/>
                </a:lnTo>
                <a:lnTo>
                  <a:pt x="0" y="0"/>
                </a:lnTo>
                <a:lnTo>
                  <a:pt x="0" y="76647"/>
                </a:lnTo>
                <a:close/>
              </a:path>
            </a:pathLst>
          </a:custGeom>
          <a:solidFill>
            <a:srgbClr val="C7C8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24595" y="3311891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647"/>
                </a:moveTo>
                <a:lnTo>
                  <a:pt x="76351" y="76647"/>
                </a:lnTo>
                <a:lnTo>
                  <a:pt x="76351" y="0"/>
                </a:lnTo>
                <a:lnTo>
                  <a:pt x="0" y="0"/>
                </a:lnTo>
                <a:lnTo>
                  <a:pt x="0" y="76647"/>
                </a:lnTo>
                <a:close/>
              </a:path>
            </a:pathLst>
          </a:custGeom>
          <a:ln w="925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24595" y="3465241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solidFill>
            <a:srgbClr val="C7C8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24595" y="3465241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ln w="925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24595" y="3772016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703"/>
                </a:moveTo>
                <a:lnTo>
                  <a:pt x="76351" y="76703"/>
                </a:lnTo>
                <a:lnTo>
                  <a:pt x="76351" y="0"/>
                </a:lnTo>
                <a:lnTo>
                  <a:pt x="0" y="0"/>
                </a:lnTo>
                <a:lnTo>
                  <a:pt x="0" y="76703"/>
                </a:lnTo>
                <a:close/>
              </a:path>
            </a:pathLst>
          </a:custGeom>
          <a:solidFill>
            <a:srgbClr val="C7C8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24595" y="3772016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703"/>
                </a:moveTo>
                <a:lnTo>
                  <a:pt x="76351" y="76703"/>
                </a:lnTo>
                <a:lnTo>
                  <a:pt x="76351" y="0"/>
                </a:lnTo>
                <a:lnTo>
                  <a:pt x="0" y="0"/>
                </a:lnTo>
                <a:lnTo>
                  <a:pt x="0" y="76703"/>
                </a:lnTo>
                <a:close/>
              </a:path>
            </a:pathLst>
          </a:custGeom>
          <a:ln w="925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24595" y="3618591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777"/>
                </a:moveTo>
                <a:lnTo>
                  <a:pt x="76351" y="76777"/>
                </a:lnTo>
                <a:lnTo>
                  <a:pt x="76351" y="0"/>
                </a:lnTo>
                <a:lnTo>
                  <a:pt x="0" y="0"/>
                </a:lnTo>
                <a:lnTo>
                  <a:pt x="0" y="76777"/>
                </a:lnTo>
                <a:close/>
              </a:path>
            </a:pathLst>
          </a:custGeom>
          <a:solidFill>
            <a:srgbClr val="C7C8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324595" y="3618591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777"/>
                </a:moveTo>
                <a:lnTo>
                  <a:pt x="76351" y="76777"/>
                </a:lnTo>
                <a:lnTo>
                  <a:pt x="76351" y="0"/>
                </a:lnTo>
                <a:lnTo>
                  <a:pt x="0" y="0"/>
                </a:lnTo>
                <a:lnTo>
                  <a:pt x="0" y="76777"/>
                </a:lnTo>
                <a:close/>
              </a:path>
            </a:pathLst>
          </a:custGeom>
          <a:ln w="925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24595" y="3925459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solidFill>
            <a:srgbClr val="C7C8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24595" y="3925459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ln w="925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24595" y="4078828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solidFill>
            <a:srgbClr val="C7C8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324595" y="4078828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ln w="925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24595" y="4232253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solidFill>
            <a:srgbClr val="C7C8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24595" y="4232253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ln w="925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24595" y="4385622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solidFill>
            <a:srgbClr val="C7C8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24595" y="4385622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ln w="925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24595" y="453906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solidFill>
            <a:srgbClr val="C7C8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24595" y="453906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ln w="925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24595" y="469241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solidFill>
            <a:srgbClr val="C7C8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24595" y="469241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ln w="925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324595" y="4845858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solidFill>
            <a:srgbClr val="C7C8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24595" y="4845858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684"/>
                </a:moveTo>
                <a:lnTo>
                  <a:pt x="76351" y="76684"/>
                </a:lnTo>
                <a:lnTo>
                  <a:pt x="76351" y="0"/>
                </a:lnTo>
                <a:lnTo>
                  <a:pt x="0" y="0"/>
                </a:lnTo>
                <a:lnTo>
                  <a:pt x="0" y="76684"/>
                </a:lnTo>
                <a:close/>
              </a:path>
            </a:pathLst>
          </a:custGeom>
          <a:ln w="925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06410" y="2698267"/>
            <a:ext cx="153035" cy="76835"/>
          </a:xfrm>
          <a:custGeom>
            <a:avLst/>
            <a:gdLst/>
            <a:ahLst/>
            <a:cxnLst/>
            <a:rect l="l" t="t" r="r" b="b"/>
            <a:pathLst>
              <a:path w="153035" h="76835">
                <a:moveTo>
                  <a:pt x="0" y="0"/>
                </a:moveTo>
                <a:lnTo>
                  <a:pt x="6005" y="29855"/>
                </a:lnTo>
                <a:lnTo>
                  <a:pt x="22383" y="54236"/>
                </a:lnTo>
                <a:lnTo>
                  <a:pt x="46675" y="70674"/>
                </a:lnTo>
                <a:lnTo>
                  <a:pt x="76425" y="76703"/>
                </a:lnTo>
                <a:lnTo>
                  <a:pt x="106132" y="70674"/>
                </a:lnTo>
                <a:lnTo>
                  <a:pt x="130403" y="54236"/>
                </a:lnTo>
                <a:lnTo>
                  <a:pt x="146773" y="29855"/>
                </a:lnTo>
                <a:lnTo>
                  <a:pt x="152777" y="0"/>
                </a:lnTo>
              </a:path>
            </a:pathLst>
          </a:custGeom>
          <a:ln w="926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43103" y="4084583"/>
            <a:ext cx="164465" cy="214629"/>
          </a:xfrm>
          <a:custGeom>
            <a:avLst/>
            <a:gdLst/>
            <a:ahLst/>
            <a:cxnLst/>
            <a:rect l="l" t="t" r="r" b="b"/>
            <a:pathLst>
              <a:path w="164465" h="214629">
                <a:moveTo>
                  <a:pt x="164434" y="214467"/>
                </a:moveTo>
                <a:lnTo>
                  <a:pt x="0" y="214467"/>
                </a:lnTo>
                <a:lnTo>
                  <a:pt x="0" y="0"/>
                </a:lnTo>
                <a:lnTo>
                  <a:pt x="164434" y="0"/>
                </a:lnTo>
              </a:path>
            </a:pathLst>
          </a:custGeom>
          <a:ln w="55510">
            <a:solidFill>
              <a:srgbClr val="B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3103" y="4845020"/>
            <a:ext cx="164465" cy="84455"/>
          </a:xfrm>
          <a:custGeom>
            <a:avLst/>
            <a:gdLst/>
            <a:ahLst/>
            <a:cxnLst/>
            <a:rect l="l" t="t" r="r" b="b"/>
            <a:pathLst>
              <a:path w="164465" h="84454">
                <a:moveTo>
                  <a:pt x="164434" y="84458"/>
                </a:moveTo>
                <a:lnTo>
                  <a:pt x="0" y="84458"/>
                </a:lnTo>
                <a:lnTo>
                  <a:pt x="0" y="0"/>
                </a:lnTo>
                <a:lnTo>
                  <a:pt x="164434" y="0"/>
                </a:lnTo>
              </a:path>
            </a:pathLst>
          </a:custGeom>
          <a:ln w="55612">
            <a:solidFill>
              <a:srgbClr val="B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498407" y="2871444"/>
            <a:ext cx="164465" cy="804545"/>
          </a:xfrm>
          <a:custGeom>
            <a:avLst/>
            <a:gdLst/>
            <a:ahLst/>
            <a:cxnLst/>
            <a:rect l="l" t="t" r="r" b="b"/>
            <a:pathLst>
              <a:path w="164464" h="804545">
                <a:moveTo>
                  <a:pt x="0" y="0"/>
                </a:moveTo>
                <a:lnTo>
                  <a:pt x="164434" y="0"/>
                </a:lnTo>
                <a:lnTo>
                  <a:pt x="164434" y="804027"/>
                </a:lnTo>
                <a:lnTo>
                  <a:pt x="0" y="804027"/>
                </a:lnTo>
              </a:path>
            </a:pathLst>
          </a:custGeom>
          <a:ln w="55430">
            <a:solidFill>
              <a:srgbClr val="00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43103" y="2839156"/>
            <a:ext cx="164465" cy="89535"/>
          </a:xfrm>
          <a:custGeom>
            <a:avLst/>
            <a:gdLst/>
            <a:ahLst/>
            <a:cxnLst/>
            <a:rect l="l" t="t" r="r" b="b"/>
            <a:pathLst>
              <a:path w="164465" h="89535">
                <a:moveTo>
                  <a:pt x="164434" y="89171"/>
                </a:moveTo>
                <a:lnTo>
                  <a:pt x="0" y="89171"/>
                </a:lnTo>
                <a:lnTo>
                  <a:pt x="0" y="0"/>
                </a:lnTo>
                <a:lnTo>
                  <a:pt x="164434" y="0"/>
                </a:lnTo>
              </a:path>
            </a:pathLst>
          </a:custGeom>
          <a:ln w="55607">
            <a:solidFill>
              <a:srgbClr val="00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43103" y="3017946"/>
            <a:ext cx="164465" cy="641985"/>
          </a:xfrm>
          <a:custGeom>
            <a:avLst/>
            <a:gdLst/>
            <a:ahLst/>
            <a:cxnLst/>
            <a:rect l="l" t="t" r="r" b="b"/>
            <a:pathLst>
              <a:path w="164465" h="641985">
                <a:moveTo>
                  <a:pt x="164434" y="641622"/>
                </a:moveTo>
                <a:lnTo>
                  <a:pt x="0" y="641622"/>
                </a:lnTo>
                <a:lnTo>
                  <a:pt x="0" y="0"/>
                </a:lnTo>
                <a:lnTo>
                  <a:pt x="164434" y="0"/>
                </a:lnTo>
              </a:path>
            </a:pathLst>
          </a:custGeom>
          <a:ln w="55435">
            <a:solidFill>
              <a:srgbClr val="000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43103" y="4405392"/>
            <a:ext cx="164465" cy="344805"/>
          </a:xfrm>
          <a:custGeom>
            <a:avLst/>
            <a:gdLst/>
            <a:ahLst/>
            <a:cxnLst/>
            <a:rect l="l" t="t" r="r" b="b"/>
            <a:pathLst>
              <a:path w="164465" h="344804">
                <a:moveTo>
                  <a:pt x="164434" y="344458"/>
                </a:moveTo>
                <a:lnTo>
                  <a:pt x="0" y="344458"/>
                </a:lnTo>
                <a:lnTo>
                  <a:pt x="0" y="0"/>
                </a:lnTo>
                <a:lnTo>
                  <a:pt x="164434" y="0"/>
                </a:lnTo>
              </a:path>
            </a:pathLst>
          </a:custGeom>
          <a:ln w="55465">
            <a:solidFill>
              <a:srgbClr val="000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304618" y="3241004"/>
            <a:ext cx="44005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b="1" spc="-15" dirty="0">
                <a:solidFill>
                  <a:srgbClr val="0000B4"/>
                </a:solidFill>
                <a:latin typeface="Trebuchet MS"/>
                <a:cs typeface="Trebuchet MS"/>
              </a:rPr>
              <a:t>Port</a:t>
            </a:r>
            <a:r>
              <a:rPr sz="1150" b="1" spc="-215" dirty="0">
                <a:solidFill>
                  <a:srgbClr val="0000B4"/>
                </a:solidFill>
                <a:latin typeface="Trebuchet MS"/>
                <a:cs typeface="Trebuchet MS"/>
              </a:rPr>
              <a:t> </a:t>
            </a:r>
            <a:r>
              <a:rPr sz="1150" b="1" spc="70" dirty="0">
                <a:solidFill>
                  <a:srgbClr val="0000B4"/>
                </a:solidFill>
                <a:latin typeface="Trebuchet MS"/>
                <a:cs typeface="Trebuchet MS"/>
              </a:rPr>
              <a:t>D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186186" y="2351913"/>
            <a:ext cx="157480" cy="2362835"/>
          </a:xfrm>
          <a:custGeom>
            <a:avLst/>
            <a:gdLst/>
            <a:ahLst/>
            <a:cxnLst/>
            <a:rect l="l" t="t" r="r" b="b"/>
            <a:pathLst>
              <a:path w="157479" h="2362835">
                <a:moveTo>
                  <a:pt x="157187" y="2315108"/>
                </a:moveTo>
                <a:lnTo>
                  <a:pt x="0" y="2315108"/>
                </a:lnTo>
                <a:lnTo>
                  <a:pt x="78574" y="2362377"/>
                </a:lnTo>
                <a:lnTo>
                  <a:pt x="157187" y="2315108"/>
                </a:lnTo>
                <a:close/>
              </a:path>
              <a:path w="157479" h="2362835">
                <a:moveTo>
                  <a:pt x="31419" y="0"/>
                </a:moveTo>
                <a:lnTo>
                  <a:pt x="31419" y="2315108"/>
                </a:lnTo>
                <a:lnTo>
                  <a:pt x="110020" y="2315108"/>
                </a:lnTo>
                <a:lnTo>
                  <a:pt x="110020" y="24079"/>
                </a:lnTo>
                <a:lnTo>
                  <a:pt x="31419" y="0"/>
                </a:lnTo>
                <a:close/>
              </a:path>
            </a:pathLst>
          </a:custGeom>
          <a:solidFill>
            <a:srgbClr val="C6C8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186342" y="2353348"/>
            <a:ext cx="157480" cy="2361565"/>
          </a:xfrm>
          <a:custGeom>
            <a:avLst/>
            <a:gdLst/>
            <a:ahLst/>
            <a:cxnLst/>
            <a:rect l="l" t="t" r="r" b="b"/>
            <a:pathLst>
              <a:path w="157479" h="2361565">
                <a:moveTo>
                  <a:pt x="31442" y="0"/>
                </a:moveTo>
                <a:lnTo>
                  <a:pt x="31442" y="0"/>
                </a:lnTo>
                <a:lnTo>
                  <a:pt x="31442" y="2313670"/>
                </a:lnTo>
                <a:lnTo>
                  <a:pt x="0" y="2313670"/>
                </a:lnTo>
                <a:lnTo>
                  <a:pt x="78587" y="2360946"/>
                </a:lnTo>
                <a:lnTo>
                  <a:pt x="157210" y="2313670"/>
                </a:lnTo>
                <a:lnTo>
                  <a:pt x="110047" y="2313670"/>
                </a:lnTo>
                <a:lnTo>
                  <a:pt x="110047" y="22747"/>
                </a:lnTo>
              </a:path>
            </a:pathLst>
          </a:custGeom>
          <a:ln w="3694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264761" y="3989158"/>
            <a:ext cx="3977640" cy="158115"/>
          </a:xfrm>
          <a:custGeom>
            <a:avLst/>
            <a:gdLst/>
            <a:ahLst/>
            <a:cxnLst/>
            <a:rect l="l" t="t" r="r" b="b"/>
            <a:pathLst>
              <a:path w="3977640" h="158114">
                <a:moveTo>
                  <a:pt x="3929926" y="0"/>
                </a:moveTo>
                <a:lnTo>
                  <a:pt x="3929926" y="31508"/>
                </a:lnTo>
                <a:lnTo>
                  <a:pt x="0" y="31508"/>
                </a:lnTo>
                <a:lnTo>
                  <a:pt x="0" y="126098"/>
                </a:lnTo>
                <a:lnTo>
                  <a:pt x="3929926" y="126098"/>
                </a:lnTo>
                <a:lnTo>
                  <a:pt x="3929926" y="157632"/>
                </a:lnTo>
                <a:lnTo>
                  <a:pt x="3977106" y="78816"/>
                </a:lnTo>
                <a:lnTo>
                  <a:pt x="3929926" y="0"/>
                </a:lnTo>
                <a:close/>
              </a:path>
            </a:pathLst>
          </a:custGeom>
          <a:solidFill>
            <a:srgbClr val="C6C8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296384" y="3989181"/>
            <a:ext cx="3945890" cy="158115"/>
          </a:xfrm>
          <a:custGeom>
            <a:avLst/>
            <a:gdLst/>
            <a:ahLst/>
            <a:cxnLst/>
            <a:rect l="l" t="t" r="r" b="b"/>
            <a:pathLst>
              <a:path w="3945890" h="158114">
                <a:moveTo>
                  <a:pt x="0" y="126075"/>
                </a:moveTo>
                <a:lnTo>
                  <a:pt x="3898665" y="126075"/>
                </a:lnTo>
                <a:lnTo>
                  <a:pt x="3898665" y="157617"/>
                </a:lnTo>
                <a:lnTo>
                  <a:pt x="3945847" y="78799"/>
                </a:lnTo>
                <a:lnTo>
                  <a:pt x="3898665" y="0"/>
                </a:lnTo>
                <a:lnTo>
                  <a:pt x="3898665" y="31505"/>
                </a:lnTo>
                <a:lnTo>
                  <a:pt x="0" y="31505"/>
                </a:lnTo>
              </a:path>
            </a:pathLst>
          </a:custGeom>
          <a:ln w="3710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282967" y="4383246"/>
            <a:ext cx="959485" cy="331470"/>
          </a:xfrm>
          <a:custGeom>
            <a:avLst/>
            <a:gdLst/>
            <a:ahLst/>
            <a:cxnLst/>
            <a:rect l="l" t="t" r="r" b="b"/>
            <a:pathLst>
              <a:path w="959484" h="331470">
                <a:moveTo>
                  <a:pt x="0" y="331044"/>
                </a:moveTo>
                <a:lnTo>
                  <a:pt x="958895" y="331044"/>
                </a:lnTo>
                <a:lnTo>
                  <a:pt x="958895" y="0"/>
                </a:lnTo>
                <a:lnTo>
                  <a:pt x="0" y="0"/>
                </a:lnTo>
                <a:lnTo>
                  <a:pt x="0" y="331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009652" y="4383246"/>
            <a:ext cx="959485" cy="331470"/>
          </a:xfrm>
          <a:custGeom>
            <a:avLst/>
            <a:gdLst/>
            <a:ahLst/>
            <a:cxnLst/>
            <a:rect l="l" t="t" r="r" b="b"/>
            <a:pathLst>
              <a:path w="959484" h="331470">
                <a:moveTo>
                  <a:pt x="0" y="331044"/>
                </a:moveTo>
                <a:lnTo>
                  <a:pt x="958895" y="331044"/>
                </a:lnTo>
                <a:lnTo>
                  <a:pt x="958895" y="0"/>
                </a:lnTo>
                <a:lnTo>
                  <a:pt x="0" y="0"/>
                </a:lnTo>
                <a:lnTo>
                  <a:pt x="0" y="331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736350" y="4383246"/>
            <a:ext cx="959485" cy="331470"/>
          </a:xfrm>
          <a:custGeom>
            <a:avLst/>
            <a:gdLst/>
            <a:ahLst/>
            <a:cxnLst/>
            <a:rect l="l" t="t" r="r" b="b"/>
            <a:pathLst>
              <a:path w="959485" h="331470">
                <a:moveTo>
                  <a:pt x="0" y="331044"/>
                </a:moveTo>
                <a:lnTo>
                  <a:pt x="958913" y="331044"/>
                </a:lnTo>
                <a:lnTo>
                  <a:pt x="958913" y="0"/>
                </a:lnTo>
                <a:lnTo>
                  <a:pt x="0" y="0"/>
                </a:lnTo>
                <a:lnTo>
                  <a:pt x="0" y="331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736553" y="4383265"/>
            <a:ext cx="959485" cy="331470"/>
          </a:xfrm>
          <a:custGeom>
            <a:avLst/>
            <a:gdLst/>
            <a:ahLst/>
            <a:cxnLst/>
            <a:rect l="l" t="t" r="r" b="b"/>
            <a:pathLst>
              <a:path w="959485" h="331470">
                <a:moveTo>
                  <a:pt x="0" y="331043"/>
                </a:moveTo>
                <a:lnTo>
                  <a:pt x="958949" y="331043"/>
                </a:lnTo>
                <a:lnTo>
                  <a:pt x="958949" y="0"/>
                </a:lnTo>
                <a:lnTo>
                  <a:pt x="0" y="0"/>
                </a:lnTo>
                <a:lnTo>
                  <a:pt x="0" y="331043"/>
                </a:lnTo>
                <a:close/>
              </a:path>
            </a:pathLst>
          </a:custGeom>
          <a:ln w="3709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223890" y="4777367"/>
            <a:ext cx="0" cy="662305"/>
          </a:xfrm>
          <a:custGeom>
            <a:avLst/>
            <a:gdLst/>
            <a:ahLst/>
            <a:cxnLst/>
            <a:rect l="l" t="t" r="r" b="b"/>
            <a:pathLst>
              <a:path h="662304">
                <a:moveTo>
                  <a:pt x="0" y="662106"/>
                </a:moveTo>
                <a:lnTo>
                  <a:pt x="0" y="0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176494" y="5407939"/>
            <a:ext cx="78740" cy="94615"/>
          </a:xfrm>
          <a:custGeom>
            <a:avLst/>
            <a:gdLst/>
            <a:ahLst/>
            <a:cxnLst/>
            <a:rect l="l" t="t" r="r" b="b"/>
            <a:pathLst>
              <a:path w="78739" h="94614">
                <a:moveTo>
                  <a:pt x="73356" y="15748"/>
                </a:moveTo>
                <a:lnTo>
                  <a:pt x="7852" y="15748"/>
                </a:lnTo>
                <a:lnTo>
                  <a:pt x="47167" y="94589"/>
                </a:lnTo>
                <a:lnTo>
                  <a:pt x="73356" y="15748"/>
                </a:lnTo>
                <a:close/>
              </a:path>
              <a:path w="78739" h="94614">
                <a:moveTo>
                  <a:pt x="0" y="0"/>
                </a:moveTo>
                <a:lnTo>
                  <a:pt x="0" y="15748"/>
                </a:lnTo>
                <a:lnTo>
                  <a:pt x="7852" y="15748"/>
                </a:lnTo>
                <a:lnTo>
                  <a:pt x="0" y="0"/>
                </a:lnTo>
                <a:close/>
              </a:path>
              <a:path w="78739" h="94614">
                <a:moveTo>
                  <a:pt x="78587" y="0"/>
                </a:moveTo>
                <a:lnTo>
                  <a:pt x="73356" y="15748"/>
                </a:lnTo>
                <a:lnTo>
                  <a:pt x="78587" y="15748"/>
                </a:lnTo>
                <a:lnTo>
                  <a:pt x="7858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176494" y="4714290"/>
            <a:ext cx="78740" cy="79375"/>
          </a:xfrm>
          <a:custGeom>
            <a:avLst/>
            <a:gdLst/>
            <a:ahLst/>
            <a:cxnLst/>
            <a:rect l="l" t="t" r="r" b="b"/>
            <a:pathLst>
              <a:path w="78739" h="79375">
                <a:moveTo>
                  <a:pt x="47167" y="0"/>
                </a:moveTo>
                <a:lnTo>
                  <a:pt x="0" y="78841"/>
                </a:lnTo>
                <a:lnTo>
                  <a:pt x="78587" y="78841"/>
                </a:lnTo>
                <a:lnTo>
                  <a:pt x="4716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497243" y="4777367"/>
            <a:ext cx="0" cy="662305"/>
          </a:xfrm>
          <a:custGeom>
            <a:avLst/>
            <a:gdLst/>
            <a:ahLst/>
            <a:cxnLst/>
            <a:rect l="l" t="t" r="r" b="b"/>
            <a:pathLst>
              <a:path h="662304">
                <a:moveTo>
                  <a:pt x="0" y="662106"/>
                </a:moveTo>
                <a:lnTo>
                  <a:pt x="0" y="0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449809" y="5407939"/>
            <a:ext cx="78740" cy="94615"/>
          </a:xfrm>
          <a:custGeom>
            <a:avLst/>
            <a:gdLst/>
            <a:ahLst/>
            <a:cxnLst/>
            <a:rect l="l" t="t" r="r" b="b"/>
            <a:pathLst>
              <a:path w="78740" h="94614">
                <a:moveTo>
                  <a:pt x="73377" y="15748"/>
                </a:moveTo>
                <a:lnTo>
                  <a:pt x="7852" y="15748"/>
                </a:lnTo>
                <a:lnTo>
                  <a:pt x="47167" y="94589"/>
                </a:lnTo>
                <a:lnTo>
                  <a:pt x="73377" y="15748"/>
                </a:lnTo>
                <a:close/>
              </a:path>
              <a:path w="78740" h="94614">
                <a:moveTo>
                  <a:pt x="0" y="0"/>
                </a:moveTo>
                <a:lnTo>
                  <a:pt x="0" y="15748"/>
                </a:lnTo>
                <a:lnTo>
                  <a:pt x="7852" y="15748"/>
                </a:lnTo>
                <a:lnTo>
                  <a:pt x="0" y="0"/>
                </a:lnTo>
                <a:close/>
              </a:path>
              <a:path w="78740" h="94614">
                <a:moveTo>
                  <a:pt x="78612" y="0"/>
                </a:moveTo>
                <a:lnTo>
                  <a:pt x="73377" y="15748"/>
                </a:lnTo>
                <a:lnTo>
                  <a:pt x="78612" y="15748"/>
                </a:lnTo>
                <a:lnTo>
                  <a:pt x="78612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449809" y="4714290"/>
            <a:ext cx="78740" cy="79375"/>
          </a:xfrm>
          <a:custGeom>
            <a:avLst/>
            <a:gdLst/>
            <a:ahLst/>
            <a:cxnLst/>
            <a:rect l="l" t="t" r="r" b="b"/>
            <a:pathLst>
              <a:path w="78740" h="79375">
                <a:moveTo>
                  <a:pt x="47167" y="0"/>
                </a:moveTo>
                <a:lnTo>
                  <a:pt x="0" y="78841"/>
                </a:lnTo>
                <a:lnTo>
                  <a:pt x="78612" y="78841"/>
                </a:lnTo>
                <a:lnTo>
                  <a:pt x="4716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770609" y="4777367"/>
            <a:ext cx="0" cy="662305"/>
          </a:xfrm>
          <a:custGeom>
            <a:avLst/>
            <a:gdLst/>
            <a:ahLst/>
            <a:cxnLst/>
            <a:rect l="l" t="t" r="r" b="b"/>
            <a:pathLst>
              <a:path h="662304">
                <a:moveTo>
                  <a:pt x="0" y="662106"/>
                </a:moveTo>
                <a:lnTo>
                  <a:pt x="0" y="0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723111" y="5407939"/>
            <a:ext cx="78740" cy="94615"/>
          </a:xfrm>
          <a:custGeom>
            <a:avLst/>
            <a:gdLst/>
            <a:ahLst/>
            <a:cxnLst/>
            <a:rect l="l" t="t" r="r" b="b"/>
            <a:pathLst>
              <a:path w="78740" h="94614">
                <a:moveTo>
                  <a:pt x="0" y="0"/>
                </a:moveTo>
                <a:lnTo>
                  <a:pt x="47155" y="94589"/>
                </a:lnTo>
                <a:lnTo>
                  <a:pt x="73365" y="15748"/>
                </a:lnTo>
                <a:lnTo>
                  <a:pt x="15722" y="15748"/>
                </a:lnTo>
                <a:lnTo>
                  <a:pt x="0" y="0"/>
                </a:lnTo>
                <a:close/>
              </a:path>
              <a:path w="78740" h="94614">
                <a:moveTo>
                  <a:pt x="78600" y="0"/>
                </a:moveTo>
                <a:lnTo>
                  <a:pt x="73365" y="15748"/>
                </a:lnTo>
                <a:lnTo>
                  <a:pt x="78600" y="15748"/>
                </a:lnTo>
                <a:lnTo>
                  <a:pt x="7860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723111" y="4714290"/>
            <a:ext cx="78740" cy="79375"/>
          </a:xfrm>
          <a:custGeom>
            <a:avLst/>
            <a:gdLst/>
            <a:ahLst/>
            <a:cxnLst/>
            <a:rect l="l" t="t" r="r" b="b"/>
            <a:pathLst>
              <a:path w="78740" h="79375">
                <a:moveTo>
                  <a:pt x="47155" y="0"/>
                </a:moveTo>
                <a:lnTo>
                  <a:pt x="0" y="78841"/>
                </a:lnTo>
                <a:lnTo>
                  <a:pt x="78600" y="78841"/>
                </a:lnTo>
                <a:lnTo>
                  <a:pt x="4715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736350" y="3263964"/>
            <a:ext cx="959485" cy="331470"/>
          </a:xfrm>
          <a:custGeom>
            <a:avLst/>
            <a:gdLst/>
            <a:ahLst/>
            <a:cxnLst/>
            <a:rect l="l" t="t" r="r" b="b"/>
            <a:pathLst>
              <a:path w="959485" h="331470">
                <a:moveTo>
                  <a:pt x="0" y="331062"/>
                </a:moveTo>
                <a:lnTo>
                  <a:pt x="958913" y="331062"/>
                </a:lnTo>
                <a:lnTo>
                  <a:pt x="958913" y="0"/>
                </a:lnTo>
                <a:lnTo>
                  <a:pt x="0" y="0"/>
                </a:lnTo>
                <a:lnTo>
                  <a:pt x="0" y="3310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736553" y="3263984"/>
            <a:ext cx="959485" cy="331470"/>
          </a:xfrm>
          <a:custGeom>
            <a:avLst/>
            <a:gdLst/>
            <a:ahLst/>
            <a:cxnLst/>
            <a:rect l="l" t="t" r="r" b="b"/>
            <a:pathLst>
              <a:path w="959485" h="331470">
                <a:moveTo>
                  <a:pt x="0" y="331062"/>
                </a:moveTo>
                <a:lnTo>
                  <a:pt x="958949" y="331062"/>
                </a:lnTo>
                <a:lnTo>
                  <a:pt x="958949" y="0"/>
                </a:lnTo>
                <a:lnTo>
                  <a:pt x="0" y="0"/>
                </a:lnTo>
                <a:lnTo>
                  <a:pt x="0" y="331062"/>
                </a:lnTo>
                <a:close/>
              </a:path>
            </a:pathLst>
          </a:custGeom>
          <a:ln w="3709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264389" y="2393124"/>
            <a:ext cx="87630" cy="35560"/>
          </a:xfrm>
          <a:custGeom>
            <a:avLst/>
            <a:gdLst/>
            <a:ahLst/>
            <a:cxnLst/>
            <a:rect l="l" t="t" r="r" b="b"/>
            <a:pathLst>
              <a:path w="87629" h="35560">
                <a:moveTo>
                  <a:pt x="74929" y="0"/>
                </a:moveTo>
                <a:lnTo>
                  <a:pt x="4140" y="23761"/>
                </a:lnTo>
                <a:lnTo>
                  <a:pt x="0" y="35382"/>
                </a:lnTo>
                <a:lnTo>
                  <a:pt x="20180" y="35382"/>
                </a:lnTo>
                <a:lnTo>
                  <a:pt x="26441" y="16344"/>
                </a:lnTo>
                <a:lnTo>
                  <a:pt x="80697" y="16344"/>
                </a:lnTo>
                <a:lnTo>
                  <a:pt x="74929" y="0"/>
                </a:lnTo>
                <a:close/>
              </a:path>
              <a:path w="87629" h="35560">
                <a:moveTo>
                  <a:pt x="80697" y="16344"/>
                </a:moveTo>
                <a:lnTo>
                  <a:pt x="60426" y="16344"/>
                </a:lnTo>
                <a:lnTo>
                  <a:pt x="66509" y="35382"/>
                </a:lnTo>
                <a:lnTo>
                  <a:pt x="87414" y="35382"/>
                </a:lnTo>
                <a:lnTo>
                  <a:pt x="80697" y="16344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362204" y="2367229"/>
            <a:ext cx="62230" cy="61594"/>
          </a:xfrm>
          <a:custGeom>
            <a:avLst/>
            <a:gdLst/>
            <a:ahLst/>
            <a:cxnLst/>
            <a:rect l="l" t="t" r="r" b="b"/>
            <a:pathLst>
              <a:path w="62229" h="61594">
                <a:moveTo>
                  <a:pt x="57848" y="0"/>
                </a:moveTo>
                <a:lnTo>
                  <a:pt x="37134" y="6934"/>
                </a:lnTo>
                <a:lnTo>
                  <a:pt x="39281" y="7785"/>
                </a:lnTo>
                <a:lnTo>
                  <a:pt x="40868" y="9270"/>
                </a:lnTo>
                <a:lnTo>
                  <a:pt x="41922" y="11353"/>
                </a:lnTo>
                <a:lnTo>
                  <a:pt x="42849" y="13284"/>
                </a:lnTo>
                <a:lnTo>
                  <a:pt x="43345" y="16040"/>
                </a:lnTo>
                <a:lnTo>
                  <a:pt x="43345" y="61264"/>
                </a:lnTo>
                <a:lnTo>
                  <a:pt x="61620" y="61264"/>
                </a:lnTo>
                <a:lnTo>
                  <a:pt x="61620" y="8750"/>
                </a:lnTo>
                <a:lnTo>
                  <a:pt x="60363" y="3670"/>
                </a:lnTo>
                <a:lnTo>
                  <a:pt x="57848" y="0"/>
                </a:lnTo>
                <a:close/>
              </a:path>
              <a:path w="62229" h="61594">
                <a:moveTo>
                  <a:pt x="19608" y="12369"/>
                </a:moveTo>
                <a:lnTo>
                  <a:pt x="0" y="18554"/>
                </a:lnTo>
                <a:lnTo>
                  <a:pt x="0" y="61264"/>
                </a:lnTo>
                <a:lnTo>
                  <a:pt x="17856" y="61264"/>
                </a:lnTo>
                <a:lnTo>
                  <a:pt x="17856" y="20002"/>
                </a:lnTo>
                <a:lnTo>
                  <a:pt x="18440" y="15100"/>
                </a:lnTo>
                <a:lnTo>
                  <a:pt x="19608" y="1236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435788" y="2358440"/>
            <a:ext cx="64769" cy="72390"/>
          </a:xfrm>
          <a:custGeom>
            <a:avLst/>
            <a:gdLst/>
            <a:ahLst/>
            <a:cxnLst/>
            <a:rect l="l" t="t" r="r" b="b"/>
            <a:pathLst>
              <a:path w="64770" h="72389">
                <a:moveTo>
                  <a:pt x="60366" y="14376"/>
                </a:moveTo>
                <a:lnTo>
                  <a:pt x="34823" y="14376"/>
                </a:lnTo>
                <a:lnTo>
                  <a:pt x="37706" y="14897"/>
                </a:lnTo>
                <a:lnTo>
                  <a:pt x="41643" y="17043"/>
                </a:lnTo>
                <a:lnTo>
                  <a:pt x="42646" y="18973"/>
                </a:lnTo>
                <a:lnTo>
                  <a:pt x="42646" y="24079"/>
                </a:lnTo>
                <a:lnTo>
                  <a:pt x="41363" y="25768"/>
                </a:lnTo>
                <a:lnTo>
                  <a:pt x="38798" y="26860"/>
                </a:lnTo>
                <a:lnTo>
                  <a:pt x="37363" y="27495"/>
                </a:lnTo>
                <a:lnTo>
                  <a:pt x="35001" y="28016"/>
                </a:lnTo>
                <a:lnTo>
                  <a:pt x="18605" y="30073"/>
                </a:lnTo>
                <a:lnTo>
                  <a:pt x="13360" y="31534"/>
                </a:lnTo>
                <a:lnTo>
                  <a:pt x="3263" y="37337"/>
                </a:lnTo>
                <a:lnTo>
                  <a:pt x="0" y="43434"/>
                </a:lnTo>
                <a:lnTo>
                  <a:pt x="72" y="58508"/>
                </a:lnTo>
                <a:lnTo>
                  <a:pt x="2044" y="63360"/>
                </a:lnTo>
                <a:lnTo>
                  <a:pt x="10134" y="70421"/>
                </a:lnTo>
                <a:lnTo>
                  <a:pt x="15265" y="72186"/>
                </a:lnTo>
                <a:lnTo>
                  <a:pt x="26352" y="72186"/>
                </a:lnTo>
                <a:lnTo>
                  <a:pt x="30708" y="71094"/>
                </a:lnTo>
                <a:lnTo>
                  <a:pt x="37807" y="66979"/>
                </a:lnTo>
                <a:lnTo>
                  <a:pt x="40652" y="64693"/>
                </a:lnTo>
                <a:lnTo>
                  <a:pt x="43141" y="62001"/>
                </a:lnTo>
                <a:lnTo>
                  <a:pt x="60567" y="62001"/>
                </a:lnTo>
                <a:lnTo>
                  <a:pt x="60486" y="59194"/>
                </a:lnTo>
                <a:lnTo>
                  <a:pt x="24231" y="59194"/>
                </a:lnTo>
                <a:lnTo>
                  <a:pt x="22161" y="58508"/>
                </a:lnTo>
                <a:lnTo>
                  <a:pt x="20421" y="57162"/>
                </a:lnTo>
                <a:lnTo>
                  <a:pt x="18707" y="55791"/>
                </a:lnTo>
                <a:lnTo>
                  <a:pt x="17856" y="53581"/>
                </a:lnTo>
                <a:lnTo>
                  <a:pt x="17856" y="47104"/>
                </a:lnTo>
                <a:lnTo>
                  <a:pt x="19253" y="44564"/>
                </a:lnTo>
                <a:lnTo>
                  <a:pt x="23710" y="41960"/>
                </a:lnTo>
                <a:lnTo>
                  <a:pt x="26466" y="41148"/>
                </a:lnTo>
                <a:lnTo>
                  <a:pt x="30264" y="40474"/>
                </a:lnTo>
                <a:lnTo>
                  <a:pt x="34328" y="39712"/>
                </a:lnTo>
                <a:lnTo>
                  <a:pt x="42570" y="36791"/>
                </a:lnTo>
                <a:lnTo>
                  <a:pt x="60426" y="36791"/>
                </a:lnTo>
                <a:lnTo>
                  <a:pt x="60366" y="14376"/>
                </a:lnTo>
                <a:close/>
              </a:path>
              <a:path w="64770" h="72389">
                <a:moveTo>
                  <a:pt x="60567" y="62001"/>
                </a:moveTo>
                <a:lnTo>
                  <a:pt x="43141" y="62001"/>
                </a:lnTo>
                <a:lnTo>
                  <a:pt x="43268" y="63563"/>
                </a:lnTo>
                <a:lnTo>
                  <a:pt x="43434" y="64947"/>
                </a:lnTo>
                <a:lnTo>
                  <a:pt x="43851" y="67398"/>
                </a:lnTo>
                <a:lnTo>
                  <a:pt x="44234" y="68681"/>
                </a:lnTo>
                <a:lnTo>
                  <a:pt x="44767" y="70053"/>
                </a:lnTo>
                <a:lnTo>
                  <a:pt x="64185" y="70053"/>
                </a:lnTo>
                <a:lnTo>
                  <a:pt x="64101" y="67360"/>
                </a:lnTo>
                <a:lnTo>
                  <a:pt x="63004" y="66865"/>
                </a:lnTo>
                <a:lnTo>
                  <a:pt x="62128" y="66179"/>
                </a:lnTo>
                <a:lnTo>
                  <a:pt x="60972" y="64503"/>
                </a:lnTo>
                <a:lnTo>
                  <a:pt x="60617" y="62915"/>
                </a:lnTo>
                <a:lnTo>
                  <a:pt x="60567" y="62001"/>
                </a:lnTo>
                <a:close/>
              </a:path>
              <a:path w="64770" h="72389">
                <a:moveTo>
                  <a:pt x="60426" y="36791"/>
                </a:moveTo>
                <a:lnTo>
                  <a:pt x="42570" y="36791"/>
                </a:lnTo>
                <a:lnTo>
                  <a:pt x="42546" y="44564"/>
                </a:lnTo>
                <a:lnTo>
                  <a:pt x="42443" y="49415"/>
                </a:lnTo>
                <a:lnTo>
                  <a:pt x="40741" y="53543"/>
                </a:lnTo>
                <a:lnTo>
                  <a:pt x="34188" y="58051"/>
                </a:lnTo>
                <a:lnTo>
                  <a:pt x="30594" y="59194"/>
                </a:lnTo>
                <a:lnTo>
                  <a:pt x="60486" y="59194"/>
                </a:lnTo>
                <a:lnTo>
                  <a:pt x="60426" y="36791"/>
                </a:lnTo>
                <a:close/>
              </a:path>
              <a:path w="64770" h="72389">
                <a:moveTo>
                  <a:pt x="39115" y="0"/>
                </a:moveTo>
                <a:lnTo>
                  <a:pt x="31610" y="0"/>
                </a:lnTo>
                <a:lnTo>
                  <a:pt x="23608" y="562"/>
                </a:lnTo>
                <a:lnTo>
                  <a:pt x="2184" y="23774"/>
                </a:lnTo>
                <a:lnTo>
                  <a:pt x="19418" y="23774"/>
                </a:lnTo>
                <a:lnTo>
                  <a:pt x="19850" y="21145"/>
                </a:lnTo>
                <a:lnTo>
                  <a:pt x="20675" y="19050"/>
                </a:lnTo>
                <a:lnTo>
                  <a:pt x="23723" y="15417"/>
                </a:lnTo>
                <a:lnTo>
                  <a:pt x="26758" y="14376"/>
                </a:lnTo>
                <a:lnTo>
                  <a:pt x="60366" y="14376"/>
                </a:lnTo>
                <a:lnTo>
                  <a:pt x="60284" y="12890"/>
                </a:lnTo>
                <a:lnTo>
                  <a:pt x="57454" y="7416"/>
                </a:lnTo>
                <a:lnTo>
                  <a:pt x="45796" y="1473"/>
                </a:lnTo>
                <a:lnTo>
                  <a:pt x="3911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512090" y="2338654"/>
            <a:ext cx="18415" cy="90170"/>
          </a:xfrm>
          <a:custGeom>
            <a:avLst/>
            <a:gdLst/>
            <a:ahLst/>
            <a:cxnLst/>
            <a:rect l="l" t="t" r="r" b="b"/>
            <a:pathLst>
              <a:path w="18415" h="90169">
                <a:moveTo>
                  <a:pt x="17843" y="0"/>
                </a:moveTo>
                <a:lnTo>
                  <a:pt x="0" y="4279"/>
                </a:lnTo>
                <a:lnTo>
                  <a:pt x="0" y="89839"/>
                </a:lnTo>
                <a:lnTo>
                  <a:pt x="17843" y="89839"/>
                </a:lnTo>
                <a:lnTo>
                  <a:pt x="1784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543167" y="2357869"/>
            <a:ext cx="69850" cy="73025"/>
          </a:xfrm>
          <a:custGeom>
            <a:avLst/>
            <a:gdLst/>
            <a:ahLst/>
            <a:cxnLst/>
            <a:rect l="l" t="t" r="r" b="b"/>
            <a:pathLst>
              <a:path w="69850" h="73025">
                <a:moveTo>
                  <a:pt x="34874" y="0"/>
                </a:moveTo>
                <a:lnTo>
                  <a:pt x="2162" y="22685"/>
                </a:lnTo>
                <a:lnTo>
                  <a:pt x="0" y="36512"/>
                </a:lnTo>
                <a:lnTo>
                  <a:pt x="540" y="43767"/>
                </a:lnTo>
                <a:lnTo>
                  <a:pt x="26633" y="72269"/>
                </a:lnTo>
                <a:lnTo>
                  <a:pt x="34874" y="72936"/>
                </a:lnTo>
                <a:lnTo>
                  <a:pt x="43102" y="72269"/>
                </a:lnTo>
                <a:lnTo>
                  <a:pt x="50218" y="70267"/>
                </a:lnTo>
                <a:lnTo>
                  <a:pt x="56216" y="66929"/>
                </a:lnTo>
                <a:lnTo>
                  <a:pt x="61086" y="62255"/>
                </a:lnTo>
                <a:lnTo>
                  <a:pt x="63982" y="57950"/>
                </a:lnTo>
                <a:lnTo>
                  <a:pt x="29578" y="57950"/>
                </a:lnTo>
                <a:lnTo>
                  <a:pt x="25590" y="56070"/>
                </a:lnTo>
                <a:lnTo>
                  <a:pt x="22732" y="52362"/>
                </a:lnTo>
                <a:lnTo>
                  <a:pt x="19926" y="48653"/>
                </a:lnTo>
                <a:lnTo>
                  <a:pt x="18637" y="43767"/>
                </a:lnTo>
                <a:lnTo>
                  <a:pt x="18609" y="29350"/>
                </a:lnTo>
                <a:lnTo>
                  <a:pt x="19926" y="24358"/>
                </a:lnTo>
                <a:lnTo>
                  <a:pt x="22732" y="20675"/>
                </a:lnTo>
                <a:lnTo>
                  <a:pt x="25590" y="16979"/>
                </a:lnTo>
                <a:lnTo>
                  <a:pt x="29578" y="15125"/>
                </a:lnTo>
                <a:lnTo>
                  <a:pt x="63938" y="15125"/>
                </a:lnTo>
                <a:lnTo>
                  <a:pt x="61086" y="10858"/>
                </a:lnTo>
                <a:lnTo>
                  <a:pt x="56216" y="6107"/>
                </a:lnTo>
                <a:lnTo>
                  <a:pt x="50218" y="2714"/>
                </a:lnTo>
                <a:lnTo>
                  <a:pt x="43102" y="678"/>
                </a:lnTo>
                <a:lnTo>
                  <a:pt x="34874" y="0"/>
                </a:lnTo>
                <a:close/>
              </a:path>
              <a:path w="69850" h="73025">
                <a:moveTo>
                  <a:pt x="63938" y="15125"/>
                </a:moveTo>
                <a:lnTo>
                  <a:pt x="40030" y="15125"/>
                </a:lnTo>
                <a:lnTo>
                  <a:pt x="44043" y="16979"/>
                </a:lnTo>
                <a:lnTo>
                  <a:pt x="49618" y="24358"/>
                </a:lnTo>
                <a:lnTo>
                  <a:pt x="50935" y="29350"/>
                </a:lnTo>
                <a:lnTo>
                  <a:pt x="50907" y="43767"/>
                </a:lnTo>
                <a:lnTo>
                  <a:pt x="49618" y="48653"/>
                </a:lnTo>
                <a:lnTo>
                  <a:pt x="44043" y="56070"/>
                </a:lnTo>
                <a:lnTo>
                  <a:pt x="40030" y="57950"/>
                </a:lnTo>
                <a:lnTo>
                  <a:pt x="63982" y="57950"/>
                </a:lnTo>
                <a:lnTo>
                  <a:pt x="64870" y="56629"/>
                </a:lnTo>
                <a:lnTo>
                  <a:pt x="67573" y="50469"/>
                </a:lnTo>
                <a:lnTo>
                  <a:pt x="69195" y="43767"/>
                </a:lnTo>
                <a:lnTo>
                  <a:pt x="69735" y="36512"/>
                </a:lnTo>
                <a:lnTo>
                  <a:pt x="69195" y="29350"/>
                </a:lnTo>
                <a:lnTo>
                  <a:pt x="67573" y="22685"/>
                </a:lnTo>
                <a:lnTo>
                  <a:pt x="64870" y="16520"/>
                </a:lnTo>
                <a:lnTo>
                  <a:pt x="63938" y="15125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621474" y="2358440"/>
            <a:ext cx="66040" cy="98425"/>
          </a:xfrm>
          <a:custGeom>
            <a:avLst/>
            <a:gdLst/>
            <a:ahLst/>
            <a:cxnLst/>
            <a:rect l="l" t="t" r="r" b="b"/>
            <a:pathLst>
              <a:path w="66040" h="98425">
                <a:moveTo>
                  <a:pt x="21043" y="77520"/>
                </a:moveTo>
                <a:lnTo>
                  <a:pt x="1625" y="77520"/>
                </a:lnTo>
                <a:lnTo>
                  <a:pt x="2209" y="84340"/>
                </a:lnTo>
                <a:lnTo>
                  <a:pt x="5257" y="89484"/>
                </a:lnTo>
                <a:lnTo>
                  <a:pt x="16268" y="96342"/>
                </a:lnTo>
                <a:lnTo>
                  <a:pt x="23406" y="98056"/>
                </a:lnTo>
                <a:lnTo>
                  <a:pt x="32105" y="98056"/>
                </a:lnTo>
                <a:lnTo>
                  <a:pt x="62754" y="84493"/>
                </a:lnTo>
                <a:lnTo>
                  <a:pt x="28625" y="84493"/>
                </a:lnTo>
                <a:lnTo>
                  <a:pt x="25400" y="83680"/>
                </a:lnTo>
                <a:lnTo>
                  <a:pt x="23466" y="82029"/>
                </a:lnTo>
                <a:lnTo>
                  <a:pt x="22351" y="81127"/>
                </a:lnTo>
                <a:lnTo>
                  <a:pt x="21539" y="79628"/>
                </a:lnTo>
                <a:lnTo>
                  <a:pt x="21043" y="77520"/>
                </a:lnTo>
                <a:close/>
              </a:path>
              <a:path w="66040" h="98425">
                <a:moveTo>
                  <a:pt x="65874" y="59689"/>
                </a:moveTo>
                <a:lnTo>
                  <a:pt x="48209" y="59689"/>
                </a:lnTo>
                <a:lnTo>
                  <a:pt x="48209" y="70612"/>
                </a:lnTo>
                <a:lnTo>
                  <a:pt x="47510" y="75272"/>
                </a:lnTo>
                <a:lnTo>
                  <a:pt x="46075" y="78028"/>
                </a:lnTo>
                <a:lnTo>
                  <a:pt x="43903" y="82334"/>
                </a:lnTo>
                <a:lnTo>
                  <a:pt x="39611" y="84493"/>
                </a:lnTo>
                <a:lnTo>
                  <a:pt x="62754" y="84493"/>
                </a:lnTo>
                <a:lnTo>
                  <a:pt x="64401" y="82029"/>
                </a:lnTo>
                <a:lnTo>
                  <a:pt x="65874" y="75361"/>
                </a:lnTo>
                <a:lnTo>
                  <a:pt x="65874" y="59689"/>
                </a:lnTo>
                <a:close/>
              </a:path>
              <a:path w="66040" h="98425">
                <a:moveTo>
                  <a:pt x="32435" y="0"/>
                </a:moveTo>
                <a:lnTo>
                  <a:pt x="19761" y="0"/>
                </a:lnTo>
                <a:lnTo>
                  <a:pt x="12611" y="3441"/>
                </a:lnTo>
                <a:lnTo>
                  <a:pt x="0" y="36029"/>
                </a:lnTo>
                <a:lnTo>
                  <a:pt x="506" y="43599"/>
                </a:lnTo>
                <a:lnTo>
                  <a:pt x="20091" y="70358"/>
                </a:lnTo>
                <a:lnTo>
                  <a:pt x="34518" y="70358"/>
                </a:lnTo>
                <a:lnTo>
                  <a:pt x="39141" y="68999"/>
                </a:lnTo>
                <a:lnTo>
                  <a:pt x="44653" y="64820"/>
                </a:lnTo>
                <a:lnTo>
                  <a:pt x="46494" y="62611"/>
                </a:lnTo>
                <a:lnTo>
                  <a:pt x="48209" y="59689"/>
                </a:lnTo>
                <a:lnTo>
                  <a:pt x="65874" y="59689"/>
                </a:lnTo>
                <a:lnTo>
                  <a:pt x="65874" y="55359"/>
                </a:lnTo>
                <a:lnTo>
                  <a:pt x="27266" y="55359"/>
                </a:lnTo>
                <a:lnTo>
                  <a:pt x="22923" y="52489"/>
                </a:lnTo>
                <a:lnTo>
                  <a:pt x="20535" y="46697"/>
                </a:lnTo>
                <a:lnTo>
                  <a:pt x="19189" y="43599"/>
                </a:lnTo>
                <a:lnTo>
                  <a:pt x="18529" y="40068"/>
                </a:lnTo>
                <a:lnTo>
                  <a:pt x="18529" y="31483"/>
                </a:lnTo>
                <a:lnTo>
                  <a:pt x="19151" y="27622"/>
                </a:lnTo>
                <a:lnTo>
                  <a:pt x="22771" y="18567"/>
                </a:lnTo>
                <a:lnTo>
                  <a:pt x="27076" y="15621"/>
                </a:lnTo>
                <a:lnTo>
                  <a:pt x="65874" y="15621"/>
                </a:lnTo>
                <a:lnTo>
                  <a:pt x="65874" y="11480"/>
                </a:lnTo>
                <a:lnTo>
                  <a:pt x="48450" y="11480"/>
                </a:lnTo>
                <a:lnTo>
                  <a:pt x="45796" y="6680"/>
                </a:lnTo>
                <a:lnTo>
                  <a:pt x="42278" y="3352"/>
                </a:lnTo>
                <a:lnTo>
                  <a:pt x="37960" y="1549"/>
                </a:lnTo>
                <a:lnTo>
                  <a:pt x="35407" y="520"/>
                </a:lnTo>
                <a:lnTo>
                  <a:pt x="32435" y="0"/>
                </a:lnTo>
                <a:close/>
              </a:path>
              <a:path w="66040" h="98425">
                <a:moveTo>
                  <a:pt x="65874" y="15621"/>
                </a:moveTo>
                <a:lnTo>
                  <a:pt x="37884" y="15621"/>
                </a:lnTo>
                <a:lnTo>
                  <a:pt x="41528" y="17310"/>
                </a:lnTo>
                <a:lnTo>
                  <a:pt x="46977" y="24091"/>
                </a:lnTo>
                <a:lnTo>
                  <a:pt x="48234" y="28705"/>
                </a:lnTo>
                <a:lnTo>
                  <a:pt x="48323" y="42430"/>
                </a:lnTo>
                <a:lnTo>
                  <a:pt x="46901" y="47459"/>
                </a:lnTo>
                <a:lnTo>
                  <a:pt x="44043" y="50634"/>
                </a:lnTo>
                <a:lnTo>
                  <a:pt x="41173" y="53784"/>
                </a:lnTo>
                <a:lnTo>
                  <a:pt x="37642" y="55359"/>
                </a:lnTo>
                <a:lnTo>
                  <a:pt x="65874" y="55359"/>
                </a:lnTo>
                <a:lnTo>
                  <a:pt x="65874" y="15621"/>
                </a:lnTo>
                <a:close/>
              </a:path>
              <a:path w="66040" h="98425">
                <a:moveTo>
                  <a:pt x="65874" y="1612"/>
                </a:moveTo>
                <a:lnTo>
                  <a:pt x="48450" y="1612"/>
                </a:lnTo>
                <a:lnTo>
                  <a:pt x="48450" y="11480"/>
                </a:lnTo>
                <a:lnTo>
                  <a:pt x="65874" y="11480"/>
                </a:lnTo>
                <a:lnTo>
                  <a:pt x="65874" y="1612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009652" y="3263964"/>
            <a:ext cx="959485" cy="331470"/>
          </a:xfrm>
          <a:custGeom>
            <a:avLst/>
            <a:gdLst/>
            <a:ahLst/>
            <a:cxnLst/>
            <a:rect l="l" t="t" r="r" b="b"/>
            <a:pathLst>
              <a:path w="959484" h="331470">
                <a:moveTo>
                  <a:pt x="0" y="331062"/>
                </a:moveTo>
                <a:lnTo>
                  <a:pt x="958895" y="331062"/>
                </a:lnTo>
                <a:lnTo>
                  <a:pt x="958895" y="0"/>
                </a:lnTo>
                <a:lnTo>
                  <a:pt x="0" y="0"/>
                </a:lnTo>
                <a:lnTo>
                  <a:pt x="0" y="3310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009925" y="3263984"/>
            <a:ext cx="959485" cy="331470"/>
          </a:xfrm>
          <a:custGeom>
            <a:avLst/>
            <a:gdLst/>
            <a:ahLst/>
            <a:cxnLst/>
            <a:rect l="l" t="t" r="r" b="b"/>
            <a:pathLst>
              <a:path w="959484" h="331470">
                <a:moveTo>
                  <a:pt x="0" y="331062"/>
                </a:moveTo>
                <a:lnTo>
                  <a:pt x="958931" y="331062"/>
                </a:lnTo>
                <a:lnTo>
                  <a:pt x="958931" y="0"/>
                </a:lnTo>
                <a:lnTo>
                  <a:pt x="0" y="0"/>
                </a:lnTo>
                <a:lnTo>
                  <a:pt x="0" y="331062"/>
                </a:lnTo>
                <a:close/>
              </a:path>
            </a:pathLst>
          </a:custGeom>
          <a:ln w="3709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282967" y="3263964"/>
            <a:ext cx="959485" cy="331470"/>
          </a:xfrm>
          <a:custGeom>
            <a:avLst/>
            <a:gdLst/>
            <a:ahLst/>
            <a:cxnLst/>
            <a:rect l="l" t="t" r="r" b="b"/>
            <a:pathLst>
              <a:path w="959484" h="331470">
                <a:moveTo>
                  <a:pt x="0" y="331062"/>
                </a:moveTo>
                <a:lnTo>
                  <a:pt x="958895" y="331062"/>
                </a:lnTo>
                <a:lnTo>
                  <a:pt x="958895" y="0"/>
                </a:lnTo>
                <a:lnTo>
                  <a:pt x="0" y="0"/>
                </a:lnTo>
                <a:lnTo>
                  <a:pt x="0" y="3310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283297" y="3263984"/>
            <a:ext cx="959485" cy="331470"/>
          </a:xfrm>
          <a:custGeom>
            <a:avLst/>
            <a:gdLst/>
            <a:ahLst/>
            <a:cxnLst/>
            <a:rect l="l" t="t" r="r" b="b"/>
            <a:pathLst>
              <a:path w="959484" h="331470">
                <a:moveTo>
                  <a:pt x="0" y="331062"/>
                </a:moveTo>
                <a:lnTo>
                  <a:pt x="958931" y="331062"/>
                </a:lnTo>
                <a:lnTo>
                  <a:pt x="958931" y="0"/>
                </a:lnTo>
                <a:lnTo>
                  <a:pt x="0" y="0"/>
                </a:lnTo>
                <a:lnTo>
                  <a:pt x="0" y="331062"/>
                </a:lnTo>
                <a:close/>
              </a:path>
            </a:pathLst>
          </a:custGeom>
          <a:ln w="3709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006410" y="3673890"/>
            <a:ext cx="0" cy="630555"/>
          </a:xfrm>
          <a:custGeom>
            <a:avLst/>
            <a:gdLst/>
            <a:ahLst/>
            <a:cxnLst/>
            <a:rect l="l" t="t" r="r" b="b"/>
            <a:pathLst>
              <a:path h="630554">
                <a:moveTo>
                  <a:pt x="0" y="630545"/>
                </a:moveTo>
                <a:lnTo>
                  <a:pt x="0" y="0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943201" y="4272915"/>
            <a:ext cx="110489" cy="110489"/>
          </a:xfrm>
          <a:custGeom>
            <a:avLst/>
            <a:gdLst/>
            <a:ahLst/>
            <a:cxnLst/>
            <a:rect l="l" t="t" r="r" b="b"/>
            <a:pathLst>
              <a:path w="110490" h="110489">
                <a:moveTo>
                  <a:pt x="15697" y="0"/>
                </a:moveTo>
                <a:lnTo>
                  <a:pt x="0" y="0"/>
                </a:lnTo>
                <a:lnTo>
                  <a:pt x="62839" y="110337"/>
                </a:lnTo>
                <a:lnTo>
                  <a:pt x="103291" y="15735"/>
                </a:lnTo>
                <a:lnTo>
                  <a:pt x="31419" y="15735"/>
                </a:lnTo>
                <a:lnTo>
                  <a:pt x="15697" y="0"/>
                </a:lnTo>
                <a:close/>
              </a:path>
              <a:path w="110490" h="110489">
                <a:moveTo>
                  <a:pt x="110020" y="0"/>
                </a:moveTo>
                <a:lnTo>
                  <a:pt x="94284" y="0"/>
                </a:lnTo>
                <a:lnTo>
                  <a:pt x="78587" y="15735"/>
                </a:lnTo>
                <a:lnTo>
                  <a:pt x="103291" y="15735"/>
                </a:lnTo>
                <a:lnTo>
                  <a:pt x="11002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943201" y="3595027"/>
            <a:ext cx="110489" cy="110489"/>
          </a:xfrm>
          <a:custGeom>
            <a:avLst/>
            <a:gdLst/>
            <a:ahLst/>
            <a:cxnLst/>
            <a:rect l="l" t="t" r="r" b="b"/>
            <a:pathLst>
              <a:path w="110490" h="110489">
                <a:moveTo>
                  <a:pt x="62839" y="0"/>
                </a:moveTo>
                <a:lnTo>
                  <a:pt x="0" y="110362"/>
                </a:lnTo>
                <a:lnTo>
                  <a:pt x="15697" y="94589"/>
                </a:lnTo>
                <a:lnTo>
                  <a:pt x="103276" y="94589"/>
                </a:lnTo>
                <a:lnTo>
                  <a:pt x="62839" y="0"/>
                </a:lnTo>
                <a:close/>
              </a:path>
              <a:path w="110490" h="110489">
                <a:moveTo>
                  <a:pt x="103276" y="94589"/>
                </a:moveTo>
                <a:lnTo>
                  <a:pt x="94284" y="94589"/>
                </a:lnTo>
                <a:lnTo>
                  <a:pt x="110020" y="110362"/>
                </a:lnTo>
                <a:lnTo>
                  <a:pt x="103276" y="9458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459704" y="3673881"/>
            <a:ext cx="0" cy="630555"/>
          </a:xfrm>
          <a:custGeom>
            <a:avLst/>
            <a:gdLst/>
            <a:ahLst/>
            <a:cxnLst/>
            <a:rect l="l" t="t" r="r" b="b"/>
            <a:pathLst>
              <a:path h="630554">
                <a:moveTo>
                  <a:pt x="0" y="0"/>
                </a:moveTo>
                <a:lnTo>
                  <a:pt x="0" y="630545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396572" y="3595027"/>
            <a:ext cx="110489" cy="110489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62877" y="0"/>
                </a:moveTo>
                <a:lnTo>
                  <a:pt x="0" y="110362"/>
                </a:lnTo>
                <a:lnTo>
                  <a:pt x="15722" y="94589"/>
                </a:lnTo>
                <a:lnTo>
                  <a:pt x="103304" y="94589"/>
                </a:lnTo>
                <a:lnTo>
                  <a:pt x="62877" y="0"/>
                </a:lnTo>
                <a:close/>
              </a:path>
              <a:path w="110489" h="110489">
                <a:moveTo>
                  <a:pt x="103304" y="94589"/>
                </a:moveTo>
                <a:lnTo>
                  <a:pt x="94322" y="94589"/>
                </a:lnTo>
                <a:lnTo>
                  <a:pt x="110045" y="110362"/>
                </a:lnTo>
                <a:lnTo>
                  <a:pt x="103304" y="9458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396572" y="4272915"/>
            <a:ext cx="110489" cy="110489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15722" y="0"/>
                </a:moveTo>
                <a:lnTo>
                  <a:pt x="0" y="0"/>
                </a:lnTo>
                <a:lnTo>
                  <a:pt x="62877" y="110337"/>
                </a:lnTo>
                <a:lnTo>
                  <a:pt x="103318" y="15735"/>
                </a:lnTo>
                <a:lnTo>
                  <a:pt x="31445" y="15735"/>
                </a:lnTo>
                <a:lnTo>
                  <a:pt x="15722" y="0"/>
                </a:lnTo>
                <a:close/>
              </a:path>
              <a:path w="110489" h="110489">
                <a:moveTo>
                  <a:pt x="110045" y="0"/>
                </a:moveTo>
                <a:lnTo>
                  <a:pt x="94322" y="0"/>
                </a:lnTo>
                <a:lnTo>
                  <a:pt x="78625" y="15735"/>
                </a:lnTo>
                <a:lnTo>
                  <a:pt x="103318" y="15735"/>
                </a:lnTo>
                <a:lnTo>
                  <a:pt x="11004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579345" y="2482470"/>
            <a:ext cx="393065" cy="1822450"/>
          </a:xfrm>
          <a:custGeom>
            <a:avLst/>
            <a:gdLst/>
            <a:ahLst/>
            <a:cxnLst/>
            <a:rect l="l" t="t" r="r" b="b"/>
            <a:pathLst>
              <a:path w="393064" h="1822450">
                <a:moveTo>
                  <a:pt x="393008" y="1821966"/>
                </a:moveTo>
                <a:lnTo>
                  <a:pt x="393008" y="1349038"/>
                </a:lnTo>
                <a:lnTo>
                  <a:pt x="0" y="1349038"/>
                </a:lnTo>
                <a:lnTo>
                  <a:pt x="1" y="1343623"/>
                </a:lnTo>
                <a:lnTo>
                  <a:pt x="5" y="1302774"/>
                </a:lnTo>
                <a:lnTo>
                  <a:pt x="8" y="1227382"/>
                </a:lnTo>
                <a:lnTo>
                  <a:pt x="9" y="1178789"/>
                </a:lnTo>
                <a:lnTo>
                  <a:pt x="10" y="1124027"/>
                </a:lnTo>
                <a:lnTo>
                  <a:pt x="12" y="1063919"/>
                </a:lnTo>
                <a:lnTo>
                  <a:pt x="12" y="999287"/>
                </a:lnTo>
                <a:lnTo>
                  <a:pt x="13" y="930954"/>
                </a:lnTo>
                <a:lnTo>
                  <a:pt x="14" y="859743"/>
                </a:lnTo>
                <a:lnTo>
                  <a:pt x="15" y="786476"/>
                </a:lnTo>
                <a:lnTo>
                  <a:pt x="15" y="711975"/>
                </a:lnTo>
                <a:lnTo>
                  <a:pt x="16" y="637062"/>
                </a:lnTo>
                <a:lnTo>
                  <a:pt x="16" y="562561"/>
                </a:lnTo>
                <a:lnTo>
                  <a:pt x="17" y="489294"/>
                </a:lnTo>
                <a:lnTo>
                  <a:pt x="17" y="418083"/>
                </a:lnTo>
                <a:lnTo>
                  <a:pt x="17" y="349750"/>
                </a:lnTo>
                <a:lnTo>
                  <a:pt x="17" y="285119"/>
                </a:lnTo>
                <a:lnTo>
                  <a:pt x="18" y="225011"/>
                </a:lnTo>
                <a:lnTo>
                  <a:pt x="18" y="170248"/>
                </a:lnTo>
                <a:lnTo>
                  <a:pt x="18" y="121655"/>
                </a:lnTo>
                <a:lnTo>
                  <a:pt x="18" y="80052"/>
                </a:lnTo>
                <a:lnTo>
                  <a:pt x="18" y="21109"/>
                </a:lnTo>
                <a:lnTo>
                  <a:pt x="18" y="5414"/>
                </a:lnTo>
                <a:lnTo>
                  <a:pt x="18" y="0"/>
                </a:lnTo>
              </a:path>
            </a:pathLst>
          </a:custGeom>
          <a:ln w="3695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924971" y="4272915"/>
            <a:ext cx="110489" cy="110489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15722" y="0"/>
                </a:moveTo>
                <a:lnTo>
                  <a:pt x="0" y="0"/>
                </a:lnTo>
                <a:lnTo>
                  <a:pt x="47167" y="110337"/>
                </a:lnTo>
                <a:lnTo>
                  <a:pt x="101089" y="15735"/>
                </a:lnTo>
                <a:lnTo>
                  <a:pt x="31445" y="15735"/>
                </a:lnTo>
                <a:lnTo>
                  <a:pt x="15722" y="0"/>
                </a:lnTo>
                <a:close/>
              </a:path>
              <a:path w="110489" h="110489">
                <a:moveTo>
                  <a:pt x="110058" y="0"/>
                </a:moveTo>
                <a:lnTo>
                  <a:pt x="94335" y="0"/>
                </a:lnTo>
                <a:lnTo>
                  <a:pt x="78612" y="15735"/>
                </a:lnTo>
                <a:lnTo>
                  <a:pt x="101089" y="15735"/>
                </a:lnTo>
                <a:lnTo>
                  <a:pt x="11005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74098" y="2596021"/>
            <a:ext cx="393065" cy="1708785"/>
          </a:xfrm>
          <a:custGeom>
            <a:avLst/>
            <a:gdLst/>
            <a:ahLst/>
            <a:cxnLst/>
            <a:rect l="l" t="t" r="r" b="b"/>
            <a:pathLst>
              <a:path w="393064" h="1708785">
                <a:moveTo>
                  <a:pt x="393008" y="1708414"/>
                </a:moveTo>
                <a:lnTo>
                  <a:pt x="393008" y="1314323"/>
                </a:lnTo>
                <a:lnTo>
                  <a:pt x="0" y="1314323"/>
                </a:lnTo>
                <a:lnTo>
                  <a:pt x="0" y="0"/>
                </a:lnTo>
              </a:path>
            </a:pathLst>
          </a:custGeom>
          <a:ln w="3695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119698" y="4272915"/>
            <a:ext cx="110489" cy="110489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15709" y="0"/>
                </a:moveTo>
                <a:lnTo>
                  <a:pt x="0" y="0"/>
                </a:lnTo>
                <a:lnTo>
                  <a:pt x="47155" y="110337"/>
                </a:lnTo>
                <a:lnTo>
                  <a:pt x="101065" y="15735"/>
                </a:lnTo>
                <a:lnTo>
                  <a:pt x="31445" y="15735"/>
                </a:lnTo>
                <a:lnTo>
                  <a:pt x="15709" y="0"/>
                </a:lnTo>
                <a:close/>
              </a:path>
              <a:path w="110489" h="110489">
                <a:moveTo>
                  <a:pt x="110032" y="0"/>
                </a:moveTo>
                <a:lnTo>
                  <a:pt x="94310" y="0"/>
                </a:lnTo>
                <a:lnTo>
                  <a:pt x="78600" y="15735"/>
                </a:lnTo>
                <a:lnTo>
                  <a:pt x="101065" y="15735"/>
                </a:lnTo>
                <a:lnTo>
                  <a:pt x="110032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556650" y="2538615"/>
            <a:ext cx="0" cy="2964180"/>
          </a:xfrm>
          <a:custGeom>
            <a:avLst/>
            <a:gdLst/>
            <a:ahLst/>
            <a:cxnLst/>
            <a:rect l="l" t="t" r="r" b="b"/>
            <a:pathLst>
              <a:path h="2964179">
                <a:moveTo>
                  <a:pt x="0" y="0"/>
                </a:moveTo>
                <a:lnTo>
                  <a:pt x="0" y="2963902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192217" y="4840427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1432" y="0"/>
                </a:moveTo>
                <a:lnTo>
                  <a:pt x="0" y="31521"/>
                </a:lnTo>
                <a:lnTo>
                  <a:pt x="31432" y="47294"/>
                </a:lnTo>
                <a:lnTo>
                  <a:pt x="47155" y="31521"/>
                </a:lnTo>
                <a:lnTo>
                  <a:pt x="31432" y="0"/>
                </a:lnTo>
                <a:close/>
              </a:path>
            </a:pathLst>
          </a:custGeom>
          <a:solidFill>
            <a:srgbClr val="4242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192450" y="484044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163" y="31505"/>
                </a:moveTo>
                <a:lnTo>
                  <a:pt x="31423" y="0"/>
                </a:lnTo>
                <a:lnTo>
                  <a:pt x="0" y="31505"/>
                </a:lnTo>
                <a:lnTo>
                  <a:pt x="31423" y="47276"/>
                </a:lnTo>
                <a:lnTo>
                  <a:pt x="47163" y="31505"/>
                </a:lnTo>
              </a:path>
            </a:pathLst>
          </a:custGeom>
          <a:ln w="3702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38821" y="4840427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1445" y="0"/>
                </a:moveTo>
                <a:lnTo>
                  <a:pt x="0" y="31521"/>
                </a:lnTo>
                <a:lnTo>
                  <a:pt x="31445" y="47294"/>
                </a:lnTo>
                <a:lnTo>
                  <a:pt x="47167" y="31521"/>
                </a:lnTo>
                <a:lnTo>
                  <a:pt x="31445" y="0"/>
                </a:lnTo>
                <a:close/>
              </a:path>
            </a:pathLst>
          </a:custGeom>
          <a:solidFill>
            <a:srgbClr val="4242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739150" y="484044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181" y="31505"/>
                </a:moveTo>
                <a:lnTo>
                  <a:pt x="31460" y="0"/>
                </a:lnTo>
                <a:lnTo>
                  <a:pt x="0" y="31505"/>
                </a:lnTo>
                <a:lnTo>
                  <a:pt x="31460" y="47276"/>
                </a:lnTo>
                <a:lnTo>
                  <a:pt x="47181" y="31505"/>
                </a:lnTo>
              </a:path>
            </a:pathLst>
          </a:custGeom>
          <a:ln w="3702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223890" y="2700807"/>
            <a:ext cx="550545" cy="327025"/>
          </a:xfrm>
          <a:custGeom>
            <a:avLst/>
            <a:gdLst/>
            <a:ahLst/>
            <a:cxnLst/>
            <a:rect l="l" t="t" r="r" b="b"/>
            <a:pathLst>
              <a:path w="550545" h="327025">
                <a:moveTo>
                  <a:pt x="0" y="0"/>
                </a:moveTo>
                <a:lnTo>
                  <a:pt x="0" y="247902"/>
                </a:lnTo>
                <a:lnTo>
                  <a:pt x="471614" y="247902"/>
                </a:lnTo>
                <a:lnTo>
                  <a:pt x="550219" y="326720"/>
                </a:lnTo>
              </a:path>
            </a:pathLst>
          </a:custGeom>
          <a:ln w="3706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738821" y="5013794"/>
            <a:ext cx="47625" cy="31750"/>
          </a:xfrm>
          <a:custGeom>
            <a:avLst/>
            <a:gdLst/>
            <a:ahLst/>
            <a:cxnLst/>
            <a:rect l="l" t="t" r="r" b="b"/>
            <a:pathLst>
              <a:path w="47625" h="31750">
                <a:moveTo>
                  <a:pt x="31445" y="0"/>
                </a:moveTo>
                <a:lnTo>
                  <a:pt x="0" y="15798"/>
                </a:lnTo>
                <a:lnTo>
                  <a:pt x="31445" y="31572"/>
                </a:lnTo>
                <a:lnTo>
                  <a:pt x="47167" y="15798"/>
                </a:lnTo>
                <a:lnTo>
                  <a:pt x="31445" y="0"/>
                </a:lnTo>
                <a:close/>
              </a:path>
            </a:pathLst>
          </a:custGeom>
          <a:solidFill>
            <a:srgbClr val="4242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739150" y="5013835"/>
            <a:ext cx="47625" cy="31750"/>
          </a:xfrm>
          <a:custGeom>
            <a:avLst/>
            <a:gdLst/>
            <a:ahLst/>
            <a:cxnLst/>
            <a:rect l="l" t="t" r="r" b="b"/>
            <a:pathLst>
              <a:path w="47625" h="31750">
                <a:moveTo>
                  <a:pt x="47181" y="15771"/>
                </a:moveTo>
                <a:lnTo>
                  <a:pt x="31460" y="0"/>
                </a:lnTo>
                <a:lnTo>
                  <a:pt x="0" y="15771"/>
                </a:lnTo>
                <a:lnTo>
                  <a:pt x="31460" y="31523"/>
                </a:lnTo>
                <a:lnTo>
                  <a:pt x="47181" y="15771"/>
                </a:lnTo>
              </a:path>
            </a:pathLst>
          </a:custGeom>
          <a:ln w="3705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465531" y="5013794"/>
            <a:ext cx="47625" cy="31750"/>
          </a:xfrm>
          <a:custGeom>
            <a:avLst/>
            <a:gdLst/>
            <a:ahLst/>
            <a:cxnLst/>
            <a:rect l="l" t="t" r="r" b="b"/>
            <a:pathLst>
              <a:path w="47625" h="31750">
                <a:moveTo>
                  <a:pt x="31432" y="0"/>
                </a:moveTo>
                <a:lnTo>
                  <a:pt x="0" y="15798"/>
                </a:lnTo>
                <a:lnTo>
                  <a:pt x="31432" y="31572"/>
                </a:lnTo>
                <a:lnTo>
                  <a:pt x="47155" y="15798"/>
                </a:lnTo>
                <a:lnTo>
                  <a:pt x="31432" y="0"/>
                </a:lnTo>
                <a:close/>
              </a:path>
            </a:pathLst>
          </a:custGeom>
          <a:solidFill>
            <a:srgbClr val="4242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465803" y="5013835"/>
            <a:ext cx="47625" cy="31750"/>
          </a:xfrm>
          <a:custGeom>
            <a:avLst/>
            <a:gdLst/>
            <a:ahLst/>
            <a:cxnLst/>
            <a:rect l="l" t="t" r="r" b="b"/>
            <a:pathLst>
              <a:path w="47625" h="31750">
                <a:moveTo>
                  <a:pt x="47163" y="15771"/>
                </a:moveTo>
                <a:lnTo>
                  <a:pt x="31442" y="0"/>
                </a:lnTo>
                <a:lnTo>
                  <a:pt x="0" y="15771"/>
                </a:lnTo>
                <a:lnTo>
                  <a:pt x="31442" y="31523"/>
                </a:lnTo>
                <a:lnTo>
                  <a:pt x="47163" y="15771"/>
                </a:lnTo>
              </a:path>
            </a:pathLst>
          </a:custGeom>
          <a:ln w="3705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047472" y="2475776"/>
            <a:ext cx="191135" cy="0"/>
          </a:xfrm>
          <a:custGeom>
            <a:avLst/>
            <a:gdLst/>
            <a:ahLst/>
            <a:cxnLst/>
            <a:rect l="l" t="t" r="r" b="b"/>
            <a:pathLst>
              <a:path w="191134">
                <a:moveTo>
                  <a:pt x="190574" y="0"/>
                </a:moveTo>
                <a:lnTo>
                  <a:pt x="0" y="0"/>
                </a:lnTo>
              </a:path>
            </a:pathLst>
          </a:custGeom>
          <a:ln w="3710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968578" y="2412695"/>
            <a:ext cx="110489" cy="110489"/>
          </a:xfrm>
          <a:custGeom>
            <a:avLst/>
            <a:gdLst/>
            <a:ahLst/>
            <a:cxnLst/>
            <a:rect l="l" t="t" r="r" b="b"/>
            <a:pathLst>
              <a:path w="110490" h="110489">
                <a:moveTo>
                  <a:pt x="110007" y="0"/>
                </a:moveTo>
                <a:lnTo>
                  <a:pt x="0" y="63042"/>
                </a:lnTo>
                <a:lnTo>
                  <a:pt x="110007" y="110337"/>
                </a:lnTo>
                <a:lnTo>
                  <a:pt x="110007" y="78841"/>
                </a:lnTo>
                <a:lnTo>
                  <a:pt x="94284" y="63042"/>
                </a:lnTo>
                <a:lnTo>
                  <a:pt x="94284" y="47269"/>
                </a:lnTo>
                <a:lnTo>
                  <a:pt x="110007" y="31521"/>
                </a:lnTo>
                <a:lnTo>
                  <a:pt x="11000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934817" y="2323124"/>
            <a:ext cx="2578735" cy="2707005"/>
          </a:xfrm>
          <a:custGeom>
            <a:avLst/>
            <a:gdLst/>
            <a:ahLst/>
            <a:cxnLst/>
            <a:rect l="l" t="t" r="r" b="b"/>
            <a:pathLst>
              <a:path w="2578734" h="2707004">
                <a:moveTo>
                  <a:pt x="2578149" y="2706481"/>
                </a:moveTo>
                <a:lnTo>
                  <a:pt x="0" y="2706481"/>
                </a:lnTo>
                <a:lnTo>
                  <a:pt x="0" y="0"/>
                </a:lnTo>
              </a:path>
            </a:pathLst>
          </a:custGeom>
          <a:ln w="3702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8682266" y="5155727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31523"/>
                </a:moveTo>
                <a:lnTo>
                  <a:pt x="31442" y="31523"/>
                </a:lnTo>
                <a:lnTo>
                  <a:pt x="31442" y="0"/>
                </a:lnTo>
              </a:path>
            </a:pathLst>
          </a:custGeom>
          <a:ln w="3702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713711" y="5029621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63065"/>
                </a:moveTo>
                <a:lnTo>
                  <a:pt x="0" y="0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713711" y="4903503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63047"/>
                </a:moveTo>
                <a:lnTo>
                  <a:pt x="0" y="0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713711" y="4777399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63065"/>
                </a:moveTo>
                <a:lnTo>
                  <a:pt x="0" y="0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713711" y="4651281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63047"/>
                </a:moveTo>
                <a:lnTo>
                  <a:pt x="0" y="0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713711" y="4525170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63047"/>
                </a:moveTo>
                <a:lnTo>
                  <a:pt x="0" y="0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713711" y="4399041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63065"/>
                </a:moveTo>
                <a:lnTo>
                  <a:pt x="0" y="0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713711" y="4272948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63047"/>
                </a:moveTo>
                <a:lnTo>
                  <a:pt x="0" y="0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713711" y="4146819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63065"/>
                </a:moveTo>
                <a:lnTo>
                  <a:pt x="0" y="0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8713711" y="4020708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63065"/>
                </a:moveTo>
                <a:lnTo>
                  <a:pt x="0" y="0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8713711" y="3894597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63065"/>
                </a:moveTo>
                <a:lnTo>
                  <a:pt x="0" y="0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8713711" y="3768492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63047"/>
                </a:moveTo>
                <a:lnTo>
                  <a:pt x="0" y="0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713711" y="3642387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63065"/>
                </a:moveTo>
                <a:lnTo>
                  <a:pt x="0" y="0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713711" y="3516269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63047"/>
                </a:moveTo>
                <a:lnTo>
                  <a:pt x="0" y="0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8713711" y="3390158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63047"/>
                </a:moveTo>
                <a:lnTo>
                  <a:pt x="0" y="0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8713711" y="3264029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63065"/>
                </a:moveTo>
                <a:lnTo>
                  <a:pt x="0" y="0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8713711" y="3137937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63047"/>
                </a:moveTo>
                <a:lnTo>
                  <a:pt x="0" y="0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8713711" y="3011807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63065"/>
                </a:moveTo>
                <a:lnTo>
                  <a:pt x="0" y="0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8713711" y="2885696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63065"/>
                </a:moveTo>
                <a:lnTo>
                  <a:pt x="0" y="0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8713711" y="2759585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63065"/>
                </a:moveTo>
                <a:lnTo>
                  <a:pt x="0" y="0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8713711" y="2633480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63047"/>
                </a:moveTo>
                <a:lnTo>
                  <a:pt x="0" y="0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8713711" y="2507363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63065"/>
                </a:moveTo>
                <a:lnTo>
                  <a:pt x="0" y="0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3777576" y="2412809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3065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3777576" y="2538945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3047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777576" y="2665056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3047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3777576" y="2791167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3065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3777576" y="2917278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3047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777576" y="3043389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3065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3777576" y="3169500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3065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3777576" y="3295612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3065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3777576" y="3421735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3047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3777576" y="3547821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3065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3777576" y="3673957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3047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3777576" y="3800068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3047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777576" y="3926179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3065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777576" y="4052290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3047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3777576" y="4178401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3065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3777576" y="4304487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3065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3777576" y="4430598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3065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3777576" y="4556734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3047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3777576" y="4682820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3065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3777576" y="4808956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3047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3777576" y="4935054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3047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3777576" y="5061165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0"/>
                </a:moveTo>
                <a:lnTo>
                  <a:pt x="0" y="63065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 txBox="1"/>
          <p:nvPr/>
        </p:nvSpPr>
        <p:spPr>
          <a:xfrm>
            <a:off x="4041420" y="2304518"/>
            <a:ext cx="132080" cy="51498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905"/>
              </a:lnSpc>
            </a:pPr>
            <a:r>
              <a:rPr sz="800" b="1" spc="-35" dirty="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sz="800" b="1" spc="-100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sz="800" b="1" spc="-105" dirty="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sz="800" b="1" spc="-5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sz="800" b="1" spc="-10" dirty="0">
                <a:solidFill>
                  <a:srgbClr val="231F20"/>
                </a:solidFill>
                <a:latin typeface="Arial"/>
                <a:cs typeface="Arial"/>
              </a:rPr>
              <a:t>B</a:t>
            </a:r>
            <a:r>
              <a:rPr sz="800" b="1" spc="-5" dirty="0">
                <a:solidFill>
                  <a:srgbClr val="231F20"/>
                </a:solidFill>
                <a:latin typeface="Arial"/>
                <a:cs typeface="Arial"/>
              </a:rPr>
              <a:t>US</a:t>
            </a:r>
            <a:endParaRPr sz="800">
              <a:latin typeface="Arial"/>
              <a:cs typeface="Arial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4390709" y="2475776"/>
            <a:ext cx="172085" cy="0"/>
          </a:xfrm>
          <a:custGeom>
            <a:avLst/>
            <a:gdLst/>
            <a:ahLst/>
            <a:cxnLst/>
            <a:rect l="l" t="t" r="r" b="b"/>
            <a:pathLst>
              <a:path w="172085">
                <a:moveTo>
                  <a:pt x="172045" y="0"/>
                </a:moveTo>
                <a:lnTo>
                  <a:pt x="0" y="0"/>
                </a:lnTo>
              </a:path>
            </a:pathLst>
          </a:custGeom>
          <a:ln w="3710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4296206" y="2412695"/>
            <a:ext cx="126364" cy="110489"/>
          </a:xfrm>
          <a:custGeom>
            <a:avLst/>
            <a:gdLst/>
            <a:ahLst/>
            <a:cxnLst/>
            <a:rect l="l" t="t" r="r" b="b"/>
            <a:pathLst>
              <a:path w="126364" h="110489">
                <a:moveTo>
                  <a:pt x="125768" y="0"/>
                </a:moveTo>
                <a:lnTo>
                  <a:pt x="0" y="63042"/>
                </a:lnTo>
                <a:lnTo>
                  <a:pt x="125768" y="110337"/>
                </a:lnTo>
                <a:lnTo>
                  <a:pt x="110032" y="94564"/>
                </a:lnTo>
                <a:lnTo>
                  <a:pt x="110032" y="15773"/>
                </a:lnTo>
                <a:lnTo>
                  <a:pt x="12576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223890" y="3673881"/>
            <a:ext cx="0" cy="267970"/>
          </a:xfrm>
          <a:custGeom>
            <a:avLst/>
            <a:gdLst/>
            <a:ahLst/>
            <a:cxnLst/>
            <a:rect l="l" t="t" r="r" b="b"/>
            <a:pathLst>
              <a:path h="267970">
                <a:moveTo>
                  <a:pt x="0" y="0"/>
                </a:moveTo>
                <a:lnTo>
                  <a:pt x="0" y="267978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160797" y="3595027"/>
            <a:ext cx="110489" cy="110489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62864" y="0"/>
                </a:moveTo>
                <a:lnTo>
                  <a:pt x="0" y="110362"/>
                </a:lnTo>
                <a:lnTo>
                  <a:pt x="15697" y="94589"/>
                </a:lnTo>
                <a:lnTo>
                  <a:pt x="103291" y="94589"/>
                </a:lnTo>
                <a:lnTo>
                  <a:pt x="62864" y="0"/>
                </a:lnTo>
                <a:close/>
              </a:path>
              <a:path w="110489" h="110489">
                <a:moveTo>
                  <a:pt x="103291" y="94589"/>
                </a:moveTo>
                <a:lnTo>
                  <a:pt x="94284" y="94589"/>
                </a:lnTo>
                <a:lnTo>
                  <a:pt x="110032" y="110362"/>
                </a:lnTo>
                <a:lnTo>
                  <a:pt x="103291" y="9458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160797" y="3910329"/>
            <a:ext cx="110489" cy="110489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0" y="0"/>
                </a:moveTo>
                <a:lnTo>
                  <a:pt x="62864" y="110337"/>
                </a:lnTo>
                <a:lnTo>
                  <a:pt x="103306" y="15735"/>
                </a:lnTo>
                <a:lnTo>
                  <a:pt x="15697" y="15735"/>
                </a:lnTo>
                <a:lnTo>
                  <a:pt x="0" y="0"/>
                </a:lnTo>
                <a:close/>
              </a:path>
              <a:path w="110489" h="110489">
                <a:moveTo>
                  <a:pt x="110032" y="0"/>
                </a:moveTo>
                <a:lnTo>
                  <a:pt x="94284" y="15735"/>
                </a:lnTo>
                <a:lnTo>
                  <a:pt x="103306" y="15735"/>
                </a:lnTo>
                <a:lnTo>
                  <a:pt x="110032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497243" y="3673881"/>
            <a:ext cx="0" cy="267970"/>
          </a:xfrm>
          <a:custGeom>
            <a:avLst/>
            <a:gdLst/>
            <a:ahLst/>
            <a:cxnLst/>
            <a:rect l="l" t="t" r="r" b="b"/>
            <a:pathLst>
              <a:path h="267970">
                <a:moveTo>
                  <a:pt x="0" y="0"/>
                </a:moveTo>
                <a:lnTo>
                  <a:pt x="0" y="267978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434111" y="3595027"/>
            <a:ext cx="110489" cy="110489"/>
          </a:xfrm>
          <a:custGeom>
            <a:avLst/>
            <a:gdLst/>
            <a:ahLst/>
            <a:cxnLst/>
            <a:rect l="l" t="t" r="r" b="b"/>
            <a:pathLst>
              <a:path w="110490" h="110489">
                <a:moveTo>
                  <a:pt x="62864" y="0"/>
                </a:moveTo>
                <a:lnTo>
                  <a:pt x="0" y="110362"/>
                </a:lnTo>
                <a:lnTo>
                  <a:pt x="15697" y="94589"/>
                </a:lnTo>
                <a:lnTo>
                  <a:pt x="103291" y="94589"/>
                </a:lnTo>
                <a:lnTo>
                  <a:pt x="62864" y="0"/>
                </a:lnTo>
                <a:close/>
              </a:path>
              <a:path w="110490" h="110489">
                <a:moveTo>
                  <a:pt x="103291" y="94589"/>
                </a:moveTo>
                <a:lnTo>
                  <a:pt x="94310" y="94589"/>
                </a:lnTo>
                <a:lnTo>
                  <a:pt x="110032" y="110362"/>
                </a:lnTo>
                <a:lnTo>
                  <a:pt x="103291" y="9458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434111" y="3910329"/>
            <a:ext cx="110489" cy="110489"/>
          </a:xfrm>
          <a:custGeom>
            <a:avLst/>
            <a:gdLst/>
            <a:ahLst/>
            <a:cxnLst/>
            <a:rect l="l" t="t" r="r" b="b"/>
            <a:pathLst>
              <a:path w="110490" h="110489">
                <a:moveTo>
                  <a:pt x="0" y="0"/>
                </a:moveTo>
                <a:lnTo>
                  <a:pt x="62864" y="110337"/>
                </a:lnTo>
                <a:lnTo>
                  <a:pt x="103306" y="15735"/>
                </a:lnTo>
                <a:lnTo>
                  <a:pt x="15697" y="15735"/>
                </a:lnTo>
                <a:lnTo>
                  <a:pt x="0" y="0"/>
                </a:lnTo>
                <a:close/>
              </a:path>
              <a:path w="110490" h="110489">
                <a:moveTo>
                  <a:pt x="110032" y="0"/>
                </a:moveTo>
                <a:lnTo>
                  <a:pt x="94310" y="15735"/>
                </a:lnTo>
                <a:lnTo>
                  <a:pt x="103306" y="15735"/>
                </a:lnTo>
                <a:lnTo>
                  <a:pt x="110032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770609" y="3673881"/>
            <a:ext cx="0" cy="267970"/>
          </a:xfrm>
          <a:custGeom>
            <a:avLst/>
            <a:gdLst/>
            <a:ahLst/>
            <a:cxnLst/>
            <a:rect l="l" t="t" r="r" b="b"/>
            <a:pathLst>
              <a:path h="267970">
                <a:moveTo>
                  <a:pt x="0" y="0"/>
                </a:moveTo>
                <a:lnTo>
                  <a:pt x="0" y="267978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707401" y="3595027"/>
            <a:ext cx="110489" cy="110489"/>
          </a:xfrm>
          <a:custGeom>
            <a:avLst/>
            <a:gdLst/>
            <a:ahLst/>
            <a:cxnLst/>
            <a:rect l="l" t="t" r="r" b="b"/>
            <a:pathLst>
              <a:path w="110490" h="110489">
                <a:moveTo>
                  <a:pt x="62865" y="0"/>
                </a:moveTo>
                <a:lnTo>
                  <a:pt x="0" y="110362"/>
                </a:lnTo>
                <a:lnTo>
                  <a:pt x="15709" y="94589"/>
                </a:lnTo>
                <a:lnTo>
                  <a:pt x="103291" y="94589"/>
                </a:lnTo>
                <a:lnTo>
                  <a:pt x="62865" y="0"/>
                </a:lnTo>
                <a:close/>
              </a:path>
              <a:path w="110490" h="110489">
                <a:moveTo>
                  <a:pt x="103291" y="94589"/>
                </a:moveTo>
                <a:lnTo>
                  <a:pt x="94310" y="94589"/>
                </a:lnTo>
                <a:lnTo>
                  <a:pt x="110032" y="110362"/>
                </a:lnTo>
                <a:lnTo>
                  <a:pt x="103291" y="9458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707401" y="3910329"/>
            <a:ext cx="110489" cy="110489"/>
          </a:xfrm>
          <a:custGeom>
            <a:avLst/>
            <a:gdLst/>
            <a:ahLst/>
            <a:cxnLst/>
            <a:rect l="l" t="t" r="r" b="b"/>
            <a:pathLst>
              <a:path w="110490" h="110489">
                <a:moveTo>
                  <a:pt x="0" y="0"/>
                </a:moveTo>
                <a:lnTo>
                  <a:pt x="62865" y="110337"/>
                </a:lnTo>
                <a:lnTo>
                  <a:pt x="103306" y="15735"/>
                </a:lnTo>
                <a:lnTo>
                  <a:pt x="15709" y="15735"/>
                </a:lnTo>
                <a:lnTo>
                  <a:pt x="0" y="0"/>
                </a:lnTo>
                <a:close/>
              </a:path>
              <a:path w="110490" h="110489">
                <a:moveTo>
                  <a:pt x="110032" y="0"/>
                </a:moveTo>
                <a:lnTo>
                  <a:pt x="94310" y="15735"/>
                </a:lnTo>
                <a:lnTo>
                  <a:pt x="103306" y="15735"/>
                </a:lnTo>
                <a:lnTo>
                  <a:pt x="110032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748488" y="4272915"/>
            <a:ext cx="110489" cy="110489"/>
          </a:xfrm>
          <a:custGeom>
            <a:avLst/>
            <a:gdLst/>
            <a:ahLst/>
            <a:cxnLst/>
            <a:rect l="l" t="t" r="r" b="b"/>
            <a:pathLst>
              <a:path w="110490" h="110489">
                <a:moveTo>
                  <a:pt x="15709" y="0"/>
                </a:moveTo>
                <a:lnTo>
                  <a:pt x="0" y="0"/>
                </a:lnTo>
                <a:lnTo>
                  <a:pt x="62865" y="110337"/>
                </a:lnTo>
                <a:lnTo>
                  <a:pt x="103317" y="15735"/>
                </a:lnTo>
                <a:lnTo>
                  <a:pt x="31419" y="15735"/>
                </a:lnTo>
                <a:lnTo>
                  <a:pt x="15709" y="0"/>
                </a:lnTo>
                <a:close/>
              </a:path>
              <a:path w="110490" h="110489">
                <a:moveTo>
                  <a:pt x="110045" y="0"/>
                </a:moveTo>
                <a:lnTo>
                  <a:pt x="94284" y="0"/>
                </a:lnTo>
                <a:lnTo>
                  <a:pt x="78600" y="15735"/>
                </a:lnTo>
                <a:lnTo>
                  <a:pt x="103317" y="15735"/>
                </a:lnTo>
                <a:lnTo>
                  <a:pt x="11004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748488" y="3595027"/>
            <a:ext cx="110489" cy="110489"/>
          </a:xfrm>
          <a:custGeom>
            <a:avLst/>
            <a:gdLst/>
            <a:ahLst/>
            <a:cxnLst/>
            <a:rect l="l" t="t" r="r" b="b"/>
            <a:pathLst>
              <a:path w="110490" h="110489">
                <a:moveTo>
                  <a:pt x="62865" y="0"/>
                </a:moveTo>
                <a:lnTo>
                  <a:pt x="0" y="110362"/>
                </a:lnTo>
                <a:lnTo>
                  <a:pt x="15709" y="94589"/>
                </a:lnTo>
                <a:lnTo>
                  <a:pt x="103302" y="94589"/>
                </a:lnTo>
                <a:lnTo>
                  <a:pt x="62865" y="0"/>
                </a:lnTo>
                <a:close/>
              </a:path>
              <a:path w="110490" h="110489">
                <a:moveTo>
                  <a:pt x="103302" y="94589"/>
                </a:moveTo>
                <a:lnTo>
                  <a:pt x="94284" y="94589"/>
                </a:lnTo>
                <a:lnTo>
                  <a:pt x="110045" y="110362"/>
                </a:lnTo>
                <a:lnTo>
                  <a:pt x="103302" y="9458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223890" y="4194086"/>
            <a:ext cx="0" cy="110489"/>
          </a:xfrm>
          <a:custGeom>
            <a:avLst/>
            <a:gdLst/>
            <a:ahLst/>
            <a:cxnLst/>
            <a:rect l="l" t="t" r="r" b="b"/>
            <a:pathLst>
              <a:path h="110489">
                <a:moveTo>
                  <a:pt x="0" y="0"/>
                </a:moveTo>
                <a:lnTo>
                  <a:pt x="0" y="110341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160797" y="4115257"/>
            <a:ext cx="110489" cy="110489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62864" y="0"/>
                </a:moveTo>
                <a:lnTo>
                  <a:pt x="0" y="110350"/>
                </a:lnTo>
                <a:lnTo>
                  <a:pt x="15697" y="94602"/>
                </a:lnTo>
                <a:lnTo>
                  <a:pt x="103301" y="94602"/>
                </a:lnTo>
                <a:lnTo>
                  <a:pt x="62864" y="0"/>
                </a:lnTo>
                <a:close/>
              </a:path>
              <a:path w="110489" h="110489">
                <a:moveTo>
                  <a:pt x="103301" y="94602"/>
                </a:moveTo>
                <a:lnTo>
                  <a:pt x="94284" y="94602"/>
                </a:lnTo>
                <a:lnTo>
                  <a:pt x="110032" y="110350"/>
                </a:lnTo>
                <a:lnTo>
                  <a:pt x="103301" y="94602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160797" y="4272915"/>
            <a:ext cx="110489" cy="110489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15697" y="0"/>
                </a:moveTo>
                <a:lnTo>
                  <a:pt x="0" y="0"/>
                </a:lnTo>
                <a:lnTo>
                  <a:pt x="62864" y="110337"/>
                </a:lnTo>
                <a:lnTo>
                  <a:pt x="103306" y="15735"/>
                </a:lnTo>
                <a:lnTo>
                  <a:pt x="31419" y="15735"/>
                </a:lnTo>
                <a:lnTo>
                  <a:pt x="15697" y="0"/>
                </a:lnTo>
                <a:close/>
              </a:path>
              <a:path w="110489" h="110489">
                <a:moveTo>
                  <a:pt x="110032" y="0"/>
                </a:moveTo>
                <a:lnTo>
                  <a:pt x="94284" y="0"/>
                </a:lnTo>
                <a:lnTo>
                  <a:pt x="78587" y="15735"/>
                </a:lnTo>
                <a:lnTo>
                  <a:pt x="103306" y="15735"/>
                </a:lnTo>
                <a:lnTo>
                  <a:pt x="110032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497243" y="4194086"/>
            <a:ext cx="0" cy="110489"/>
          </a:xfrm>
          <a:custGeom>
            <a:avLst/>
            <a:gdLst/>
            <a:ahLst/>
            <a:cxnLst/>
            <a:rect l="l" t="t" r="r" b="b"/>
            <a:pathLst>
              <a:path h="110489">
                <a:moveTo>
                  <a:pt x="0" y="0"/>
                </a:moveTo>
                <a:lnTo>
                  <a:pt x="0" y="110341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434111" y="4115257"/>
            <a:ext cx="110489" cy="110489"/>
          </a:xfrm>
          <a:custGeom>
            <a:avLst/>
            <a:gdLst/>
            <a:ahLst/>
            <a:cxnLst/>
            <a:rect l="l" t="t" r="r" b="b"/>
            <a:pathLst>
              <a:path w="110490" h="110489">
                <a:moveTo>
                  <a:pt x="62864" y="0"/>
                </a:moveTo>
                <a:lnTo>
                  <a:pt x="0" y="110350"/>
                </a:lnTo>
                <a:lnTo>
                  <a:pt x="15697" y="94602"/>
                </a:lnTo>
                <a:lnTo>
                  <a:pt x="103301" y="94602"/>
                </a:lnTo>
                <a:lnTo>
                  <a:pt x="62864" y="0"/>
                </a:lnTo>
                <a:close/>
              </a:path>
              <a:path w="110490" h="110489">
                <a:moveTo>
                  <a:pt x="103301" y="94602"/>
                </a:moveTo>
                <a:lnTo>
                  <a:pt x="94310" y="94602"/>
                </a:lnTo>
                <a:lnTo>
                  <a:pt x="110032" y="110350"/>
                </a:lnTo>
                <a:lnTo>
                  <a:pt x="103301" y="94602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434111" y="4272915"/>
            <a:ext cx="110489" cy="110489"/>
          </a:xfrm>
          <a:custGeom>
            <a:avLst/>
            <a:gdLst/>
            <a:ahLst/>
            <a:cxnLst/>
            <a:rect l="l" t="t" r="r" b="b"/>
            <a:pathLst>
              <a:path w="110490" h="110489">
                <a:moveTo>
                  <a:pt x="15697" y="0"/>
                </a:moveTo>
                <a:lnTo>
                  <a:pt x="0" y="0"/>
                </a:lnTo>
                <a:lnTo>
                  <a:pt x="62864" y="110337"/>
                </a:lnTo>
                <a:lnTo>
                  <a:pt x="103306" y="15735"/>
                </a:lnTo>
                <a:lnTo>
                  <a:pt x="31419" y="15735"/>
                </a:lnTo>
                <a:lnTo>
                  <a:pt x="15697" y="0"/>
                </a:lnTo>
                <a:close/>
              </a:path>
              <a:path w="110490" h="110489">
                <a:moveTo>
                  <a:pt x="110032" y="0"/>
                </a:moveTo>
                <a:lnTo>
                  <a:pt x="94310" y="0"/>
                </a:lnTo>
                <a:lnTo>
                  <a:pt x="78587" y="15735"/>
                </a:lnTo>
                <a:lnTo>
                  <a:pt x="103306" y="15735"/>
                </a:lnTo>
                <a:lnTo>
                  <a:pt x="110032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770609" y="4194086"/>
            <a:ext cx="0" cy="110489"/>
          </a:xfrm>
          <a:custGeom>
            <a:avLst/>
            <a:gdLst/>
            <a:ahLst/>
            <a:cxnLst/>
            <a:rect l="l" t="t" r="r" b="b"/>
            <a:pathLst>
              <a:path h="110489">
                <a:moveTo>
                  <a:pt x="0" y="0"/>
                </a:moveTo>
                <a:lnTo>
                  <a:pt x="0" y="110341"/>
                </a:lnTo>
              </a:path>
            </a:pathLst>
          </a:custGeom>
          <a:ln w="369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707401" y="4115257"/>
            <a:ext cx="110489" cy="110489"/>
          </a:xfrm>
          <a:custGeom>
            <a:avLst/>
            <a:gdLst/>
            <a:ahLst/>
            <a:cxnLst/>
            <a:rect l="l" t="t" r="r" b="b"/>
            <a:pathLst>
              <a:path w="110490" h="110489">
                <a:moveTo>
                  <a:pt x="62865" y="0"/>
                </a:moveTo>
                <a:lnTo>
                  <a:pt x="0" y="110350"/>
                </a:lnTo>
                <a:lnTo>
                  <a:pt x="15709" y="94602"/>
                </a:lnTo>
                <a:lnTo>
                  <a:pt x="103301" y="94602"/>
                </a:lnTo>
                <a:lnTo>
                  <a:pt x="62865" y="0"/>
                </a:lnTo>
                <a:close/>
              </a:path>
              <a:path w="110490" h="110489">
                <a:moveTo>
                  <a:pt x="103301" y="94602"/>
                </a:moveTo>
                <a:lnTo>
                  <a:pt x="94310" y="94602"/>
                </a:lnTo>
                <a:lnTo>
                  <a:pt x="110032" y="110350"/>
                </a:lnTo>
                <a:lnTo>
                  <a:pt x="103301" y="94602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707401" y="4272915"/>
            <a:ext cx="110489" cy="110489"/>
          </a:xfrm>
          <a:custGeom>
            <a:avLst/>
            <a:gdLst/>
            <a:ahLst/>
            <a:cxnLst/>
            <a:rect l="l" t="t" r="r" b="b"/>
            <a:pathLst>
              <a:path w="110490" h="110489">
                <a:moveTo>
                  <a:pt x="15709" y="0"/>
                </a:moveTo>
                <a:lnTo>
                  <a:pt x="0" y="0"/>
                </a:lnTo>
                <a:lnTo>
                  <a:pt x="62865" y="110337"/>
                </a:lnTo>
                <a:lnTo>
                  <a:pt x="103306" y="15735"/>
                </a:lnTo>
                <a:lnTo>
                  <a:pt x="31432" y="15735"/>
                </a:lnTo>
                <a:lnTo>
                  <a:pt x="15709" y="0"/>
                </a:lnTo>
                <a:close/>
              </a:path>
              <a:path w="110490" h="110489">
                <a:moveTo>
                  <a:pt x="110032" y="0"/>
                </a:moveTo>
                <a:lnTo>
                  <a:pt x="94310" y="0"/>
                </a:lnTo>
                <a:lnTo>
                  <a:pt x="78587" y="15735"/>
                </a:lnTo>
                <a:lnTo>
                  <a:pt x="103306" y="15735"/>
                </a:lnTo>
                <a:lnTo>
                  <a:pt x="110032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 txBox="1"/>
          <p:nvPr/>
        </p:nvSpPr>
        <p:spPr>
          <a:xfrm>
            <a:off x="8323467" y="5564722"/>
            <a:ext cx="608330" cy="170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dirty="0">
                <a:solidFill>
                  <a:srgbClr val="231F20"/>
                </a:solidFill>
                <a:latin typeface="Arial"/>
                <a:cs typeface="Arial"/>
              </a:rPr>
              <a:t>ADC[6..7]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7568928" y="5564722"/>
            <a:ext cx="508000" cy="170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5" dirty="0">
                <a:solidFill>
                  <a:srgbClr val="231F20"/>
                </a:solidFill>
                <a:latin typeface="Arial"/>
                <a:cs typeface="Arial"/>
              </a:rPr>
              <a:t>PC[0..6]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6295575" y="5564722"/>
            <a:ext cx="508000" cy="170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5" dirty="0">
                <a:solidFill>
                  <a:srgbClr val="231F20"/>
                </a:solidFill>
                <a:latin typeface="Arial"/>
                <a:cs typeface="Arial"/>
              </a:rPr>
              <a:t>PB[0..7]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3" name="object 193"/>
          <p:cNvSpPr txBox="1"/>
          <p:nvPr/>
        </p:nvSpPr>
        <p:spPr>
          <a:xfrm>
            <a:off x="5022222" y="5564722"/>
            <a:ext cx="508000" cy="170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5" dirty="0">
                <a:solidFill>
                  <a:srgbClr val="231F20"/>
                </a:solidFill>
                <a:latin typeface="Arial"/>
                <a:cs typeface="Arial"/>
              </a:rPr>
              <a:t>PD[0..7]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4" name="object 194"/>
          <p:cNvSpPr/>
          <p:nvPr/>
        </p:nvSpPr>
        <p:spPr>
          <a:xfrm>
            <a:off x="7770609" y="4950790"/>
            <a:ext cx="1273810" cy="0"/>
          </a:xfrm>
          <a:custGeom>
            <a:avLst/>
            <a:gdLst/>
            <a:ahLst/>
            <a:cxnLst/>
            <a:rect l="l" t="t" r="r" b="b"/>
            <a:pathLst>
              <a:path w="1273809">
                <a:moveTo>
                  <a:pt x="0" y="0"/>
                </a:moveTo>
                <a:lnTo>
                  <a:pt x="1273353" y="0"/>
                </a:lnTo>
              </a:path>
            </a:pathLst>
          </a:custGeom>
          <a:ln w="3710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738821" y="491924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1445" y="0"/>
                </a:moveTo>
                <a:lnTo>
                  <a:pt x="0" y="31521"/>
                </a:lnTo>
                <a:lnTo>
                  <a:pt x="31445" y="47282"/>
                </a:lnTo>
                <a:lnTo>
                  <a:pt x="47167" y="31521"/>
                </a:lnTo>
                <a:lnTo>
                  <a:pt x="31445" y="0"/>
                </a:lnTo>
                <a:close/>
              </a:path>
            </a:pathLst>
          </a:custGeom>
          <a:solidFill>
            <a:srgbClr val="4242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739150" y="491924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181" y="31542"/>
                </a:moveTo>
                <a:lnTo>
                  <a:pt x="31460" y="0"/>
                </a:lnTo>
                <a:lnTo>
                  <a:pt x="0" y="31542"/>
                </a:lnTo>
                <a:lnTo>
                  <a:pt x="31460" y="47294"/>
                </a:lnTo>
                <a:lnTo>
                  <a:pt x="47181" y="31542"/>
                </a:lnTo>
              </a:path>
            </a:pathLst>
          </a:custGeom>
          <a:ln w="3702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497243" y="5313362"/>
            <a:ext cx="2546985" cy="0"/>
          </a:xfrm>
          <a:custGeom>
            <a:avLst/>
            <a:gdLst/>
            <a:ahLst/>
            <a:cxnLst/>
            <a:rect l="l" t="t" r="r" b="b"/>
            <a:pathLst>
              <a:path w="2546984">
                <a:moveTo>
                  <a:pt x="0" y="0"/>
                </a:moveTo>
                <a:lnTo>
                  <a:pt x="2546706" y="0"/>
                </a:lnTo>
              </a:path>
            </a:pathLst>
          </a:custGeom>
          <a:ln w="3710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 txBox="1"/>
          <p:nvPr/>
        </p:nvSpPr>
        <p:spPr>
          <a:xfrm>
            <a:off x="9109485" y="4855313"/>
            <a:ext cx="650240" cy="532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62230">
              <a:lnSpc>
                <a:spcPct val="100000"/>
              </a:lnSpc>
            </a:pPr>
            <a:r>
              <a:rPr sz="1000" b="1" spc="5" dirty="0">
                <a:solidFill>
                  <a:srgbClr val="231F20"/>
                </a:solidFill>
                <a:latin typeface="Arial"/>
                <a:cs typeface="Arial"/>
              </a:rPr>
              <a:t>RESET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b="1" spc="-10" dirty="0">
                <a:solidFill>
                  <a:srgbClr val="231F20"/>
                </a:solidFill>
                <a:latin typeface="Arial"/>
                <a:cs typeface="Arial"/>
              </a:rPr>
              <a:t>XTAL[1..2]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9" name="object 199"/>
          <p:cNvSpPr/>
          <p:nvPr/>
        </p:nvSpPr>
        <p:spPr>
          <a:xfrm>
            <a:off x="6465531" y="528182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31432" y="0"/>
                </a:moveTo>
                <a:lnTo>
                  <a:pt x="0" y="31534"/>
                </a:lnTo>
                <a:lnTo>
                  <a:pt x="31432" y="47294"/>
                </a:lnTo>
                <a:lnTo>
                  <a:pt x="47155" y="31534"/>
                </a:lnTo>
                <a:lnTo>
                  <a:pt x="31432" y="0"/>
                </a:lnTo>
                <a:close/>
              </a:path>
            </a:pathLst>
          </a:custGeom>
          <a:solidFill>
            <a:srgbClr val="4242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465803" y="528183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163" y="31523"/>
                </a:moveTo>
                <a:lnTo>
                  <a:pt x="31442" y="0"/>
                </a:lnTo>
                <a:lnTo>
                  <a:pt x="0" y="31523"/>
                </a:lnTo>
                <a:lnTo>
                  <a:pt x="31442" y="47294"/>
                </a:lnTo>
                <a:lnTo>
                  <a:pt x="47163" y="31523"/>
                </a:lnTo>
              </a:path>
            </a:pathLst>
          </a:custGeom>
          <a:ln w="3702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5239613" y="2712259"/>
            <a:ext cx="1807845" cy="2160270"/>
          </a:xfrm>
          <a:custGeom>
            <a:avLst/>
            <a:gdLst/>
            <a:ahLst/>
            <a:cxnLst/>
            <a:rect l="l" t="t" r="r" b="b"/>
            <a:pathLst>
              <a:path w="1807845" h="2160270">
                <a:moveTo>
                  <a:pt x="0" y="2159689"/>
                </a:moveTo>
                <a:lnTo>
                  <a:pt x="1807852" y="2159689"/>
                </a:lnTo>
                <a:lnTo>
                  <a:pt x="1807852" y="236454"/>
                </a:lnTo>
                <a:lnTo>
                  <a:pt x="1257632" y="236454"/>
                </a:lnTo>
                <a:lnTo>
                  <a:pt x="1257632" y="0"/>
                </a:lnTo>
              </a:path>
            </a:pathLst>
          </a:custGeom>
          <a:ln w="3701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434111" y="2633395"/>
            <a:ext cx="110489" cy="110489"/>
          </a:xfrm>
          <a:custGeom>
            <a:avLst/>
            <a:gdLst/>
            <a:ahLst/>
            <a:cxnLst/>
            <a:rect l="l" t="t" r="r" b="b"/>
            <a:pathLst>
              <a:path w="110490" h="110489">
                <a:moveTo>
                  <a:pt x="62864" y="0"/>
                </a:moveTo>
                <a:lnTo>
                  <a:pt x="0" y="110350"/>
                </a:lnTo>
                <a:lnTo>
                  <a:pt x="15697" y="110350"/>
                </a:lnTo>
                <a:lnTo>
                  <a:pt x="31419" y="94589"/>
                </a:lnTo>
                <a:lnTo>
                  <a:pt x="103296" y="94589"/>
                </a:lnTo>
                <a:lnTo>
                  <a:pt x="62864" y="0"/>
                </a:lnTo>
                <a:close/>
              </a:path>
              <a:path w="110490" h="110489">
                <a:moveTo>
                  <a:pt x="103296" y="94589"/>
                </a:moveTo>
                <a:lnTo>
                  <a:pt x="78587" y="94589"/>
                </a:lnTo>
                <a:lnTo>
                  <a:pt x="94310" y="110350"/>
                </a:lnTo>
                <a:lnTo>
                  <a:pt x="110032" y="110350"/>
                </a:lnTo>
                <a:lnTo>
                  <a:pt x="103296" y="9458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3" name="object 203"/>
          <p:cNvGraphicFramePr>
            <a:graphicFrameLocks noGrp="1"/>
          </p:cNvGraphicFramePr>
          <p:nvPr/>
        </p:nvGraphicFramePr>
        <p:xfrm>
          <a:off x="1020718" y="2475776"/>
          <a:ext cx="7692981" cy="3102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228"/>
                <a:gridCol w="377142"/>
                <a:gridCol w="386558"/>
                <a:gridCol w="76351"/>
                <a:gridCol w="421841"/>
                <a:gridCol w="1114735"/>
                <a:gridCol w="157240"/>
                <a:gridCol w="361567"/>
                <a:gridCol w="282973"/>
                <a:gridCol w="157195"/>
                <a:gridCol w="880364"/>
                <a:gridCol w="78585"/>
                <a:gridCol w="78594"/>
                <a:gridCol w="157241"/>
                <a:gridCol w="78585"/>
                <a:gridCol w="801732"/>
                <a:gridCol w="157199"/>
                <a:gridCol w="78608"/>
                <a:gridCol w="78593"/>
                <a:gridCol w="157238"/>
                <a:gridCol w="958931"/>
                <a:gridCol w="157187"/>
                <a:gridCol w="157234"/>
                <a:gridCol w="157060"/>
              </a:tblGrid>
              <a:tr h="222490">
                <a:tc rowSpan="2" gridSpan="15"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115" algn="ctr">
                        <a:lnSpc>
                          <a:spcPts val="1195"/>
                        </a:lnSpc>
                      </a:pPr>
                      <a:r>
                        <a:rPr sz="1000" b="1" spc="-5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Comp.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6956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6956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6958">
                      <a:solidFill>
                        <a:srgbClr val="231F20"/>
                      </a:solidFill>
                      <a:prstDash val="solid"/>
                    </a:lnR>
                  </a:tcPr>
                </a:tc>
                <a:tc rowSpan="5" gridSpan="3"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6958" cap="flat" cmpd="sng" algn="ctr">
                      <a:solidFill>
                        <a:srgbClr val="231F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3177">
                <a:tc gridSpan="15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6956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6956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6958">
                      <a:solidFill>
                        <a:srgbClr val="231F20"/>
                      </a:solidFill>
                      <a:prstDash val="solid"/>
                    </a:lnR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67118">
                <a:tc>
                  <a:txBody>
                    <a:bodyPr/>
                    <a:lstStyle/>
                    <a:p>
                      <a:pPr marL="57785">
                        <a:lnSpc>
                          <a:spcPts val="610"/>
                        </a:lnSpc>
                      </a:pPr>
                      <a:r>
                        <a:rPr sz="800" b="1" spc="5" dirty="0">
                          <a:solidFill>
                            <a:srgbClr val="800000"/>
                          </a:solidFill>
                          <a:latin typeface="Trebuchet MS"/>
                          <a:cs typeface="Trebuchet MS"/>
                        </a:rPr>
                        <a:t>PC6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610"/>
                        </a:lnSpc>
                      </a:pPr>
                      <a:r>
                        <a:rPr sz="800" dirty="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ts val="610"/>
                        </a:lnSpc>
                      </a:pPr>
                      <a:r>
                        <a:rPr sz="800" dirty="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28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C7C8CA"/>
                    </a:solidFill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610"/>
                        </a:lnSpc>
                      </a:pPr>
                      <a:r>
                        <a:rPr sz="800" b="1" spc="5" dirty="0">
                          <a:solidFill>
                            <a:srgbClr val="800000"/>
                          </a:solidFill>
                          <a:latin typeface="Trebuchet MS"/>
                          <a:cs typeface="Trebuchet MS"/>
                        </a:rPr>
                        <a:t>PC5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51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51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56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56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58">
                      <a:solidFill>
                        <a:srgbClr val="231F20"/>
                      </a:solidFill>
                      <a:prstDash val="solid"/>
                    </a:lnR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25420">
                <a:tc>
                  <a:txBody>
                    <a:bodyPr/>
                    <a:lstStyle/>
                    <a:p>
                      <a:pPr marL="46990" marR="130810">
                        <a:lnSpc>
                          <a:spcPct val="125800"/>
                        </a:lnSpc>
                        <a:spcBef>
                          <a:spcPts val="80"/>
                        </a:spcBef>
                      </a:pPr>
                      <a:r>
                        <a:rPr sz="800" b="1" dirty="0">
                          <a:solidFill>
                            <a:srgbClr val="800000"/>
                          </a:solidFill>
                          <a:latin typeface="Trebuchet MS"/>
                          <a:cs typeface="Trebuchet MS"/>
                        </a:rPr>
                        <a:t>PD0  PD1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800" dirty="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800">
                        <a:latin typeface="Calibri"/>
                        <a:cs typeface="Calibri"/>
                      </a:endParaRPr>
                    </a:p>
                    <a:p>
                      <a:pPr marL="3810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800" dirty="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987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800" spc="20" dirty="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27</a:t>
                      </a:r>
                      <a:endParaRPr sz="800">
                        <a:latin typeface="Calibri"/>
                        <a:cs typeface="Calibri"/>
                      </a:endParaRPr>
                    </a:p>
                    <a:p>
                      <a:pPr marL="2298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800" spc="20" dirty="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26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465" marR="192405">
                        <a:lnSpc>
                          <a:spcPct val="125800"/>
                        </a:lnSpc>
                        <a:spcBef>
                          <a:spcPts val="80"/>
                        </a:spcBef>
                      </a:pPr>
                      <a:r>
                        <a:rPr sz="800" b="1" dirty="0">
                          <a:solidFill>
                            <a:srgbClr val="800000"/>
                          </a:solidFill>
                          <a:latin typeface="Trebuchet MS"/>
                          <a:cs typeface="Trebuchet MS"/>
                        </a:rPr>
                        <a:t>PC4  PC3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6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160655">
                        <a:lnSpc>
                          <a:spcPct val="100000"/>
                        </a:lnSpc>
                      </a:pPr>
                      <a:r>
                        <a:rPr sz="1150" b="1" spc="-15" dirty="0">
                          <a:solidFill>
                            <a:srgbClr val="00B400"/>
                          </a:solidFill>
                          <a:latin typeface="Trebuchet MS"/>
                          <a:cs typeface="Trebuchet MS"/>
                        </a:rPr>
                        <a:t>Port</a:t>
                      </a:r>
                      <a:r>
                        <a:rPr sz="1150" b="1" spc="-210" dirty="0">
                          <a:solidFill>
                            <a:srgbClr val="00B40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50" b="1" spc="-15" dirty="0">
                          <a:solidFill>
                            <a:srgbClr val="00B400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51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51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56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56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58">
                      <a:solidFill>
                        <a:srgbClr val="231F20"/>
                      </a:solidFill>
                      <a:prstDash val="solid"/>
                    </a:lnR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31062">
                <a:tc>
                  <a:txBody>
                    <a:bodyPr/>
                    <a:lstStyle/>
                    <a:p>
                      <a:pPr marL="46990" marR="130810">
                        <a:lnSpc>
                          <a:spcPts val="1210"/>
                        </a:lnSpc>
                        <a:spcBef>
                          <a:spcPts val="10"/>
                        </a:spcBef>
                      </a:pPr>
                      <a:r>
                        <a:rPr sz="800" b="1" dirty="0">
                          <a:solidFill>
                            <a:srgbClr val="800000"/>
                          </a:solidFill>
                          <a:latin typeface="Trebuchet MS"/>
                          <a:cs typeface="Trebuchet MS"/>
                        </a:rPr>
                        <a:t>PD2  PD3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dirty="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800">
                        <a:latin typeface="Calibri"/>
                        <a:cs typeface="Calibri"/>
                      </a:endParaRPr>
                    </a:p>
                    <a:p>
                      <a:pPr marL="3810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800" dirty="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987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20" dirty="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25</a:t>
                      </a:r>
                      <a:endParaRPr sz="800">
                        <a:latin typeface="Calibri"/>
                        <a:cs typeface="Calibri"/>
                      </a:endParaRPr>
                    </a:p>
                    <a:p>
                      <a:pPr marL="2298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800" spc="20" dirty="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24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465" marR="192405">
                        <a:lnSpc>
                          <a:spcPts val="1210"/>
                        </a:lnSpc>
                        <a:spcBef>
                          <a:spcPts val="10"/>
                        </a:spcBef>
                      </a:pPr>
                      <a:r>
                        <a:rPr sz="800" b="1" dirty="0">
                          <a:solidFill>
                            <a:srgbClr val="800000"/>
                          </a:solidFill>
                          <a:latin typeface="Trebuchet MS"/>
                          <a:cs typeface="Trebuchet MS"/>
                        </a:rPr>
                        <a:t>PC2  PC1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000" b="1" spc="-5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USART</a:t>
                      </a:r>
                      <a:r>
                        <a:rPr sz="1000" b="1" spc="-85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5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6951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6951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8750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000" b="1" spc="5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SPI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6956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6956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000" b="1" spc="5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TWI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6958">
                      <a:solidFill>
                        <a:srgbClr val="231F20"/>
                      </a:solidFill>
                      <a:prstDash val="solid"/>
                    </a:lnR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7623">
                <a:tc>
                  <a:txBody>
                    <a:bodyPr/>
                    <a:lstStyle/>
                    <a:p>
                      <a:pPr marL="46990">
                        <a:lnSpc>
                          <a:spcPts val="950"/>
                        </a:lnSpc>
                      </a:pPr>
                      <a:r>
                        <a:rPr sz="800" b="1" spc="25" dirty="0">
                          <a:solidFill>
                            <a:srgbClr val="800000"/>
                          </a:solidFill>
                          <a:latin typeface="Trebuchet MS"/>
                          <a:cs typeface="Trebuchet MS"/>
                        </a:rPr>
                        <a:t>PD4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950"/>
                        </a:lnSpc>
                      </a:pPr>
                      <a:r>
                        <a:rPr sz="800" dirty="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ts val="950"/>
                        </a:lnSpc>
                      </a:pPr>
                      <a:r>
                        <a:rPr sz="800" dirty="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23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950"/>
                        </a:lnSpc>
                      </a:pPr>
                      <a:r>
                        <a:rPr sz="800" b="1" spc="5" dirty="0">
                          <a:solidFill>
                            <a:srgbClr val="800000"/>
                          </a:solidFill>
                          <a:latin typeface="Trebuchet MS"/>
                          <a:cs typeface="Trebuchet MS"/>
                        </a:rPr>
                        <a:t>PC0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B w="36951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B w="36951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51">
                      <a:solidFill>
                        <a:srgbClr val="231F20"/>
                      </a:solidFill>
                      <a:prstDash val="solid"/>
                    </a:lnR>
                    <a:lnB w="36951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51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47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47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56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56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58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58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</a:tr>
              <a:tr h="78838">
                <a:tc>
                  <a:txBody>
                    <a:bodyPr/>
                    <a:lstStyle/>
                    <a:p>
                      <a:pPr marL="47625">
                        <a:lnSpc>
                          <a:spcPts val="819"/>
                        </a:lnSpc>
                      </a:pPr>
                      <a:r>
                        <a:rPr sz="800" b="1" spc="15" dirty="0">
                          <a:solidFill>
                            <a:srgbClr val="800000"/>
                          </a:solidFill>
                          <a:latin typeface="Trebuchet MS"/>
                          <a:cs typeface="Trebuchet MS"/>
                        </a:rPr>
                        <a:t>VCC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819"/>
                        </a:lnSpc>
                      </a:pPr>
                      <a:r>
                        <a:rPr sz="800" dirty="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ts val="819"/>
                        </a:lnSpc>
                      </a:pPr>
                      <a:r>
                        <a:rPr sz="800" dirty="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22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819"/>
                        </a:lnSpc>
                      </a:pPr>
                      <a:r>
                        <a:rPr sz="800" b="1" spc="45" dirty="0">
                          <a:solidFill>
                            <a:srgbClr val="800000"/>
                          </a:solidFill>
                          <a:latin typeface="Trebuchet MS"/>
                          <a:cs typeface="Trebuchet MS"/>
                        </a:rPr>
                        <a:t>GND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51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51">
                      <a:solidFill>
                        <a:srgbClr val="231F20"/>
                      </a:solidFill>
                      <a:prstDash val="solid"/>
                    </a:lnL>
                    <a:lnT w="36951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6951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6951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47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47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56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56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58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58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</a:tr>
              <a:tr h="78836"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51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51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47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47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56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56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58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58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</a:tr>
              <a:tr h="126095">
                <a:tc>
                  <a:txBody>
                    <a:bodyPr/>
                    <a:lstStyle/>
                    <a:p>
                      <a:pPr marL="22225">
                        <a:lnSpc>
                          <a:spcPts val="885"/>
                        </a:lnSpc>
                      </a:pPr>
                      <a:r>
                        <a:rPr sz="800" b="1" spc="45" dirty="0">
                          <a:solidFill>
                            <a:srgbClr val="800000"/>
                          </a:solidFill>
                          <a:latin typeface="Trebuchet MS"/>
                          <a:cs typeface="Trebuchet MS"/>
                        </a:rPr>
                        <a:t>GND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885"/>
                        </a:lnSpc>
                      </a:pPr>
                      <a:r>
                        <a:rPr sz="800" dirty="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ts val="885"/>
                        </a:lnSpc>
                      </a:pPr>
                      <a:r>
                        <a:rPr sz="800" dirty="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21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885"/>
                        </a:lnSpc>
                      </a:pPr>
                      <a:r>
                        <a:rPr sz="800" b="1" dirty="0">
                          <a:solidFill>
                            <a:srgbClr val="800000"/>
                          </a:solidFill>
                          <a:latin typeface="Trebuchet MS"/>
                          <a:cs typeface="Trebuchet MS"/>
                        </a:rPr>
                        <a:t>AREF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51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51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47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47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56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56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58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58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</a:tr>
              <a:tr h="36873"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7679">
                      <a:solidFill>
                        <a:srgbClr val="C6C8C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7679" cap="flat" cmpd="sng" algn="ctr">
                      <a:solidFill>
                        <a:srgbClr val="C6C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6C8CA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C6C8CA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51">
                      <a:solidFill>
                        <a:srgbClr val="231F20"/>
                      </a:solidFill>
                      <a:prstDash val="solid"/>
                    </a:lnR>
                    <a:solidFill>
                      <a:srgbClr val="C6C8CA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51">
                      <a:solidFill>
                        <a:srgbClr val="231F20"/>
                      </a:solidFill>
                      <a:prstDash val="solid"/>
                    </a:lnL>
                    <a:solidFill>
                      <a:srgbClr val="C6C8CA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C6C8CA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C6C8CA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C6C8CA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47">
                      <a:solidFill>
                        <a:srgbClr val="231F20"/>
                      </a:solidFill>
                      <a:prstDash val="solid"/>
                    </a:lnR>
                    <a:solidFill>
                      <a:srgbClr val="C6C8CA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47">
                      <a:solidFill>
                        <a:srgbClr val="231F20"/>
                      </a:solidFill>
                      <a:prstDash val="solid"/>
                    </a:lnL>
                    <a:solidFill>
                      <a:srgbClr val="C6C8CA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C6C8CA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56">
                      <a:solidFill>
                        <a:srgbClr val="231F20"/>
                      </a:solidFill>
                      <a:prstDash val="solid"/>
                    </a:lnR>
                    <a:solidFill>
                      <a:srgbClr val="C6C8CA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56">
                      <a:solidFill>
                        <a:srgbClr val="231F20"/>
                      </a:solidFill>
                      <a:prstDash val="solid"/>
                    </a:lnL>
                    <a:solidFill>
                      <a:srgbClr val="C6C8CA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58">
                      <a:solidFill>
                        <a:srgbClr val="231F20"/>
                      </a:solidFill>
                      <a:prstDash val="solid"/>
                    </a:lnR>
                    <a:solidFill>
                      <a:srgbClr val="C6C8CA"/>
                    </a:solidFil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58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</a:tr>
              <a:tr h="153415">
                <a:tc>
                  <a:txBody>
                    <a:bodyPr/>
                    <a:lstStyle/>
                    <a:p>
                      <a:pPr marL="56515">
                        <a:lnSpc>
                          <a:spcPts val="810"/>
                        </a:lnSpc>
                      </a:pPr>
                      <a:r>
                        <a:rPr sz="800" b="1" spc="10" dirty="0">
                          <a:solidFill>
                            <a:srgbClr val="800000"/>
                          </a:solidFill>
                          <a:latin typeface="Trebuchet MS"/>
                          <a:cs typeface="Trebuchet MS"/>
                        </a:rPr>
                        <a:t>PB6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810"/>
                        </a:lnSpc>
                      </a:pPr>
                      <a:r>
                        <a:rPr sz="800" dirty="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ts val="810"/>
                        </a:lnSpc>
                      </a:pPr>
                      <a:r>
                        <a:rPr sz="800" dirty="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20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810"/>
                        </a:lnSpc>
                      </a:pPr>
                      <a:r>
                        <a:rPr sz="800" b="1" spc="20" dirty="0">
                          <a:solidFill>
                            <a:srgbClr val="800000"/>
                          </a:solidFill>
                          <a:latin typeface="Trebuchet MS"/>
                          <a:cs typeface="Trebuchet MS"/>
                        </a:rPr>
                        <a:t>AVCC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B w="55434">
                      <a:solidFill>
                        <a:srgbClr val="B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7679">
                      <a:solidFill>
                        <a:srgbClr val="C6C8C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7679">
                      <a:solidFill>
                        <a:srgbClr val="C6C8C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51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51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47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47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56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56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58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58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</a:tr>
              <a:tr h="153415">
                <a:tc>
                  <a:txBody>
                    <a:bodyPr/>
                    <a:lstStyle/>
                    <a:p>
                      <a:pPr marL="56515">
                        <a:lnSpc>
                          <a:spcPts val="810"/>
                        </a:lnSpc>
                      </a:pPr>
                      <a:r>
                        <a:rPr sz="800" b="1" spc="10" dirty="0">
                          <a:solidFill>
                            <a:srgbClr val="800000"/>
                          </a:solidFill>
                          <a:latin typeface="Trebuchet MS"/>
                          <a:cs typeface="Trebuchet MS"/>
                        </a:rPr>
                        <a:t>PB7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810"/>
                        </a:lnSpc>
                      </a:pPr>
                      <a:r>
                        <a:rPr sz="800" spc="20" dirty="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ts val="810"/>
                        </a:lnSpc>
                      </a:pPr>
                      <a:r>
                        <a:rPr sz="800" dirty="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19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500"/>
                        </a:lnSpc>
                      </a:pPr>
                      <a:r>
                        <a:rPr sz="800" b="1" spc="10" dirty="0">
                          <a:solidFill>
                            <a:srgbClr val="800000"/>
                          </a:solidFill>
                          <a:latin typeface="Trebuchet MS"/>
                          <a:cs typeface="Trebuchet MS"/>
                        </a:rPr>
                        <a:t>PB5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55434">
                      <a:solidFill>
                        <a:srgbClr val="B40000"/>
                      </a:solidFill>
                      <a:prstDash val="solid"/>
                    </a:lnR>
                    <a:lnT w="55434">
                      <a:solidFill>
                        <a:srgbClr val="B4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55434">
                      <a:solidFill>
                        <a:srgbClr val="B4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51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51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47">
                      <a:solidFill>
                        <a:srgbClr val="231F20"/>
                      </a:solidFill>
                      <a:prstDash val="solid"/>
                    </a:lnR>
                    <a:lnB w="37091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47">
                      <a:solidFill>
                        <a:srgbClr val="231F20"/>
                      </a:solidFill>
                      <a:prstDash val="solid"/>
                    </a:lnL>
                    <a:lnB w="37091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56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56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58">
                      <a:solidFill>
                        <a:srgbClr val="231F20"/>
                      </a:solidFill>
                      <a:prstDash val="solid"/>
                    </a:lnR>
                    <a:lnB w="37091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58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</a:tr>
              <a:tr h="108016">
                <a:tc>
                  <a:txBody>
                    <a:bodyPr/>
                    <a:lstStyle/>
                    <a:p>
                      <a:pPr marL="46990">
                        <a:lnSpc>
                          <a:spcPts val="810"/>
                        </a:lnSpc>
                      </a:pPr>
                      <a:r>
                        <a:rPr sz="800" b="1" spc="25" dirty="0">
                          <a:solidFill>
                            <a:srgbClr val="800000"/>
                          </a:solidFill>
                          <a:latin typeface="Trebuchet MS"/>
                          <a:cs typeface="Trebuchet MS"/>
                        </a:rPr>
                        <a:t>PD5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810"/>
                        </a:lnSpc>
                      </a:pPr>
                      <a:r>
                        <a:rPr sz="800" spc="20" dirty="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11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ts val="810"/>
                        </a:lnSpc>
                      </a:pPr>
                      <a:r>
                        <a:rPr sz="800" dirty="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18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810"/>
                        </a:lnSpc>
                      </a:pPr>
                      <a:r>
                        <a:rPr sz="800" b="1" spc="10" dirty="0">
                          <a:solidFill>
                            <a:srgbClr val="800000"/>
                          </a:solidFill>
                          <a:latin typeface="Trebuchet MS"/>
                          <a:cs typeface="Trebuchet MS"/>
                        </a:rPr>
                        <a:t>PB4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55434">
                      <a:solidFill>
                        <a:srgbClr val="B4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55434">
                      <a:solidFill>
                        <a:srgbClr val="B4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7091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7091">
                      <a:solidFill>
                        <a:srgbClr val="231F20"/>
                      </a:solidFill>
                      <a:prstDash val="solid"/>
                    </a:lnL>
                    <a:lnT w="37091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7091">
                      <a:solidFill>
                        <a:srgbClr val="231F20"/>
                      </a:solidFill>
                      <a:prstDash val="solid"/>
                    </a:lnR>
                    <a:lnT w="37091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7091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56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56">
                      <a:solidFill>
                        <a:srgbClr val="231F20"/>
                      </a:solidFill>
                      <a:prstDash val="solid"/>
                    </a:lnL>
                    <a:lnR w="37091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7091">
                      <a:solidFill>
                        <a:srgbClr val="231F20"/>
                      </a:solidFill>
                      <a:prstDash val="solid"/>
                    </a:lnL>
                    <a:lnR w="36958">
                      <a:solidFill>
                        <a:srgbClr val="231F20"/>
                      </a:solidFill>
                      <a:prstDash val="solid"/>
                    </a:lnR>
                    <a:lnT w="37091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58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</a:tr>
              <a:tr h="198814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800" b="1" spc="25" dirty="0">
                          <a:solidFill>
                            <a:srgbClr val="800000"/>
                          </a:solidFill>
                          <a:latin typeface="Trebuchet MS"/>
                          <a:cs typeface="Trebuchet MS"/>
                        </a:rPr>
                        <a:t>PD6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800" spc="20" dirty="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800" dirty="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17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800" b="1" spc="10" dirty="0">
                          <a:solidFill>
                            <a:srgbClr val="800000"/>
                          </a:solidFill>
                          <a:latin typeface="Trebuchet MS"/>
                          <a:cs typeface="Trebuchet MS"/>
                        </a:rPr>
                        <a:t>PB3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55434">
                      <a:solidFill>
                        <a:srgbClr val="B4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ts val="1235"/>
                        </a:lnSpc>
                      </a:pPr>
                      <a:r>
                        <a:rPr sz="1150" b="1" spc="-15" dirty="0">
                          <a:solidFill>
                            <a:srgbClr val="B40000"/>
                          </a:solidFill>
                          <a:latin typeface="Trebuchet MS"/>
                          <a:cs typeface="Trebuchet MS"/>
                        </a:rPr>
                        <a:t>Port</a:t>
                      </a:r>
                      <a:r>
                        <a:rPr sz="1150" b="1" spc="-210" dirty="0">
                          <a:solidFill>
                            <a:srgbClr val="B4000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50" b="1" spc="15" dirty="0">
                          <a:solidFill>
                            <a:srgbClr val="B40000"/>
                          </a:solidFill>
                          <a:latin typeface="Trebuchet MS"/>
                          <a:cs typeface="Trebuchet MS"/>
                        </a:rPr>
                        <a:t>B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55434">
                      <a:solidFill>
                        <a:srgbClr val="B4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ts val="990"/>
                        </a:lnSpc>
                      </a:pPr>
                      <a:r>
                        <a:rPr sz="1000" b="1" spc="-5" dirty="0">
                          <a:solidFill>
                            <a:srgbClr val="0000B4"/>
                          </a:solidFill>
                          <a:latin typeface="Arial"/>
                          <a:cs typeface="Arial"/>
                        </a:rPr>
                        <a:t>PORT </a:t>
                      </a:r>
                      <a:r>
                        <a:rPr sz="1000" b="1" spc="5" dirty="0">
                          <a:solidFill>
                            <a:srgbClr val="0000B4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000" b="1" spc="-65" dirty="0">
                          <a:solidFill>
                            <a:srgbClr val="0000B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dirty="0">
                          <a:solidFill>
                            <a:srgbClr val="0000B4"/>
                          </a:solidFill>
                          <a:latin typeface="Arial"/>
                          <a:cs typeface="Arial"/>
                        </a:rPr>
                        <a:t>(8)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7091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03505" algn="ctr">
                        <a:lnSpc>
                          <a:spcPts val="990"/>
                        </a:lnSpc>
                      </a:pPr>
                      <a:r>
                        <a:rPr sz="1000" b="1" spc="-5" dirty="0">
                          <a:solidFill>
                            <a:srgbClr val="B40000"/>
                          </a:solidFill>
                          <a:latin typeface="Arial"/>
                          <a:cs typeface="Arial"/>
                        </a:rPr>
                        <a:t>PORT </a:t>
                      </a:r>
                      <a:r>
                        <a:rPr sz="1000" b="1" spc="5" dirty="0">
                          <a:solidFill>
                            <a:srgbClr val="B40000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000" b="1" spc="-65" dirty="0">
                          <a:solidFill>
                            <a:srgbClr val="B4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dirty="0">
                          <a:solidFill>
                            <a:srgbClr val="B40000"/>
                          </a:solidFill>
                          <a:latin typeface="Arial"/>
                          <a:cs typeface="Arial"/>
                        </a:rPr>
                        <a:t>(8)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091">
                      <a:solidFill>
                        <a:srgbClr val="231F20"/>
                      </a:solidFill>
                      <a:prstDash val="solid"/>
                    </a:lnL>
                    <a:lnB w="37091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7091">
                      <a:solidFill>
                        <a:srgbClr val="231F20"/>
                      </a:solidFill>
                      <a:prstDash val="solid"/>
                    </a:lnR>
                    <a:lnB w="37091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091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6956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6956">
                      <a:solidFill>
                        <a:srgbClr val="231F20"/>
                      </a:solidFill>
                      <a:prstDash val="solid"/>
                    </a:lnL>
                    <a:lnR w="37091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ts val="990"/>
                        </a:lnSpc>
                      </a:pPr>
                      <a:r>
                        <a:rPr sz="1000" b="1" spc="-5" dirty="0">
                          <a:solidFill>
                            <a:srgbClr val="00B400"/>
                          </a:solidFill>
                          <a:latin typeface="Arial"/>
                          <a:cs typeface="Arial"/>
                        </a:rPr>
                        <a:t>PORT </a:t>
                      </a:r>
                      <a:r>
                        <a:rPr sz="1000" b="1" spc="5" dirty="0">
                          <a:solidFill>
                            <a:srgbClr val="00B400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000" b="1" spc="-65" dirty="0">
                          <a:solidFill>
                            <a:srgbClr val="00B4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dirty="0">
                          <a:solidFill>
                            <a:srgbClr val="00B400"/>
                          </a:solidFill>
                          <a:latin typeface="Arial"/>
                          <a:cs typeface="Arial"/>
                        </a:rPr>
                        <a:t>(7)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091">
                      <a:solidFill>
                        <a:srgbClr val="231F20"/>
                      </a:solidFill>
                      <a:prstDash val="solid"/>
                    </a:lnL>
                    <a:lnR w="36958">
                      <a:solidFill>
                        <a:srgbClr val="231F20"/>
                      </a:solidFill>
                      <a:prstDash val="solid"/>
                    </a:lnR>
                    <a:lnB w="37091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6958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53413">
                <a:tc>
                  <a:txBody>
                    <a:bodyPr/>
                    <a:lstStyle/>
                    <a:p>
                      <a:pPr marL="46990">
                        <a:lnSpc>
                          <a:spcPts val="810"/>
                        </a:lnSpc>
                      </a:pPr>
                      <a:r>
                        <a:rPr sz="800" b="1" spc="25" dirty="0">
                          <a:solidFill>
                            <a:srgbClr val="800000"/>
                          </a:solidFill>
                          <a:latin typeface="Trebuchet MS"/>
                          <a:cs typeface="Trebuchet MS"/>
                        </a:rPr>
                        <a:t>PD7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810"/>
                        </a:lnSpc>
                      </a:pPr>
                      <a:r>
                        <a:rPr sz="800" spc="20" dirty="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13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ts val="810"/>
                        </a:lnSpc>
                      </a:pPr>
                      <a:r>
                        <a:rPr sz="800" dirty="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16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810"/>
                        </a:lnSpc>
                      </a:pPr>
                      <a:r>
                        <a:rPr sz="800" b="1" spc="10" dirty="0">
                          <a:solidFill>
                            <a:srgbClr val="800000"/>
                          </a:solidFill>
                          <a:latin typeface="Trebuchet MS"/>
                          <a:cs typeface="Trebuchet MS"/>
                        </a:rPr>
                        <a:t>PB2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55434">
                      <a:solidFill>
                        <a:srgbClr val="B4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55434">
                      <a:solidFill>
                        <a:srgbClr val="B4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7091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7091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56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56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58">
                      <a:solidFill>
                        <a:srgbClr val="231F20"/>
                      </a:solidFill>
                      <a:prstDash val="solid"/>
                    </a:lnR>
                    <a:lnT w="37091">
                      <a:solidFill>
                        <a:srgbClr val="231F20"/>
                      </a:solidFill>
                      <a:prstDash val="solid"/>
                    </a:lnT>
                    <a:lnB w="36958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58">
                      <a:solidFill>
                        <a:srgbClr val="231F20"/>
                      </a:solidFill>
                      <a:prstDash val="solid"/>
                    </a:lnL>
                    <a:lnB w="36958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</a:tr>
              <a:tr h="93397">
                <a:tc>
                  <a:txBody>
                    <a:bodyPr/>
                    <a:lstStyle/>
                    <a:p>
                      <a:pPr marL="56515">
                        <a:lnSpc>
                          <a:spcPts val="810"/>
                        </a:lnSpc>
                      </a:pPr>
                      <a:r>
                        <a:rPr sz="800" b="1" spc="10" dirty="0">
                          <a:solidFill>
                            <a:srgbClr val="800000"/>
                          </a:solidFill>
                          <a:latin typeface="Trebuchet MS"/>
                          <a:cs typeface="Trebuchet MS"/>
                        </a:rPr>
                        <a:t>PB0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810"/>
                        </a:lnSpc>
                      </a:pPr>
                      <a:r>
                        <a:rPr sz="800" spc="20" dirty="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14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ts val="810"/>
                        </a:lnSpc>
                      </a:pPr>
                      <a:r>
                        <a:rPr sz="800" dirty="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15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C7C8CA"/>
                    </a:solidFill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810"/>
                        </a:lnSpc>
                      </a:pPr>
                      <a:r>
                        <a:rPr sz="800" b="1" spc="10" dirty="0">
                          <a:solidFill>
                            <a:srgbClr val="800000"/>
                          </a:solidFill>
                          <a:latin typeface="Trebuchet MS"/>
                          <a:cs typeface="Trebuchet MS"/>
                        </a:rPr>
                        <a:t>PB1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55434">
                      <a:solidFill>
                        <a:srgbClr val="B4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55434">
                      <a:solidFill>
                        <a:srgbClr val="B4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56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56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6958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6958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</a:tr>
              <a:tr h="95812"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36956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6956">
                      <a:solidFill>
                        <a:srgbClr val="231F20"/>
                      </a:solidFill>
                      <a:prstDash val="solid"/>
                    </a:lnL>
                    <a:lnB w="36956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B w="36956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</a:tr>
              <a:tr h="46368"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6956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6956">
                      <a:solidFill>
                        <a:srgbClr val="231F2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</a:tr>
              <a:tr h="111283"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B w="55434">
                      <a:solidFill>
                        <a:srgbClr val="B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B w="37108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B w="37108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B w="37108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B w="37108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B w="37108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B w="37108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B w="37108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B w="37108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B w="37108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B w="37108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B w="37108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B w="37108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B w="37108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B w="37108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B w="37108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B w="37108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B w="37108">
                      <a:solidFill>
                        <a:srgbClr val="231F2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04" name="object 204"/>
          <p:cNvSpPr/>
          <p:nvPr/>
        </p:nvSpPr>
        <p:spPr>
          <a:xfrm>
            <a:off x="7282256" y="2492480"/>
            <a:ext cx="336550" cy="140970"/>
          </a:xfrm>
          <a:custGeom>
            <a:avLst/>
            <a:gdLst/>
            <a:ahLst/>
            <a:cxnLst/>
            <a:rect l="l" t="t" r="r" b="b"/>
            <a:pathLst>
              <a:path w="336550" h="140969">
                <a:moveTo>
                  <a:pt x="1052" y="2737"/>
                </a:moveTo>
                <a:lnTo>
                  <a:pt x="1052" y="140937"/>
                </a:lnTo>
                <a:lnTo>
                  <a:pt x="336054" y="140937"/>
                </a:lnTo>
                <a:lnTo>
                  <a:pt x="284406" y="121550"/>
                </a:lnTo>
                <a:lnTo>
                  <a:pt x="237749" y="103140"/>
                </a:lnTo>
                <a:lnTo>
                  <a:pt x="190649" y="83871"/>
                </a:lnTo>
                <a:lnTo>
                  <a:pt x="1052" y="2737"/>
                </a:lnTo>
                <a:close/>
              </a:path>
              <a:path w="336550" h="140969">
                <a:moveTo>
                  <a:pt x="1052" y="0"/>
                </a:moveTo>
                <a:lnTo>
                  <a:pt x="0" y="2282"/>
                </a:lnTo>
                <a:lnTo>
                  <a:pt x="1052" y="2737"/>
                </a:lnTo>
                <a:lnTo>
                  <a:pt x="10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282256" y="2492480"/>
            <a:ext cx="336550" cy="140970"/>
          </a:xfrm>
          <a:custGeom>
            <a:avLst/>
            <a:gdLst/>
            <a:ahLst/>
            <a:cxnLst/>
            <a:rect l="l" t="t" r="r" b="b"/>
            <a:pathLst>
              <a:path w="336550" h="140969">
                <a:moveTo>
                  <a:pt x="0" y="2282"/>
                </a:moveTo>
                <a:lnTo>
                  <a:pt x="47781" y="22947"/>
                </a:lnTo>
                <a:lnTo>
                  <a:pt x="95556" y="43570"/>
                </a:lnTo>
                <a:lnTo>
                  <a:pt x="143215" y="63946"/>
                </a:lnTo>
                <a:lnTo>
                  <a:pt x="190649" y="83871"/>
                </a:lnTo>
                <a:lnTo>
                  <a:pt x="237749" y="103140"/>
                </a:lnTo>
                <a:lnTo>
                  <a:pt x="284406" y="121550"/>
                </a:lnTo>
                <a:lnTo>
                  <a:pt x="330512" y="138896"/>
                </a:lnTo>
                <a:lnTo>
                  <a:pt x="336054" y="140937"/>
                </a:lnTo>
                <a:lnTo>
                  <a:pt x="1052" y="140937"/>
                </a:lnTo>
                <a:lnTo>
                  <a:pt x="1052" y="0"/>
                </a:lnTo>
              </a:path>
            </a:pathLst>
          </a:custGeom>
          <a:ln w="3708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736551" y="2545984"/>
            <a:ext cx="220345" cy="87630"/>
          </a:xfrm>
          <a:custGeom>
            <a:avLst/>
            <a:gdLst/>
            <a:ahLst/>
            <a:cxnLst/>
            <a:rect l="l" t="t" r="r" b="b"/>
            <a:pathLst>
              <a:path w="220345" h="87630">
                <a:moveTo>
                  <a:pt x="0" y="0"/>
                </a:moveTo>
                <a:lnTo>
                  <a:pt x="0" y="87419"/>
                </a:lnTo>
                <a:lnTo>
                  <a:pt x="217158" y="87419"/>
                </a:lnTo>
                <a:lnTo>
                  <a:pt x="220206" y="83690"/>
                </a:lnTo>
                <a:lnTo>
                  <a:pt x="176894" y="68244"/>
                </a:lnTo>
                <a:lnTo>
                  <a:pt x="132999" y="51967"/>
                </a:lnTo>
                <a:lnTo>
                  <a:pt x="43898" y="1748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735461" y="2545549"/>
            <a:ext cx="221615" cy="88265"/>
          </a:xfrm>
          <a:custGeom>
            <a:avLst/>
            <a:gdLst/>
            <a:ahLst/>
            <a:cxnLst/>
            <a:rect l="l" t="t" r="r" b="b"/>
            <a:pathLst>
              <a:path w="221614" h="88264">
                <a:moveTo>
                  <a:pt x="0" y="0"/>
                </a:moveTo>
                <a:lnTo>
                  <a:pt x="44988" y="17922"/>
                </a:lnTo>
                <a:lnTo>
                  <a:pt x="89720" y="35436"/>
                </a:lnTo>
                <a:lnTo>
                  <a:pt x="134089" y="52402"/>
                </a:lnTo>
                <a:lnTo>
                  <a:pt x="177983" y="68678"/>
                </a:lnTo>
                <a:lnTo>
                  <a:pt x="221296" y="84124"/>
                </a:lnTo>
                <a:lnTo>
                  <a:pt x="218247" y="87854"/>
                </a:lnTo>
                <a:lnTo>
                  <a:pt x="1089" y="87854"/>
                </a:lnTo>
                <a:lnTo>
                  <a:pt x="1089" y="426"/>
                </a:lnTo>
              </a:path>
            </a:pathLst>
          </a:custGeom>
          <a:ln w="3708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180803" y="2315006"/>
            <a:ext cx="5846445" cy="392430"/>
          </a:xfrm>
          <a:custGeom>
            <a:avLst/>
            <a:gdLst/>
            <a:ahLst/>
            <a:cxnLst/>
            <a:rect l="l" t="t" r="r" b="b"/>
            <a:pathLst>
              <a:path w="5846445" h="392430">
                <a:moveTo>
                  <a:pt x="0" y="391794"/>
                </a:moveTo>
                <a:lnTo>
                  <a:pt x="74184" y="333454"/>
                </a:lnTo>
                <a:lnTo>
                  <a:pt x="140866" y="281248"/>
                </a:lnTo>
                <a:lnTo>
                  <a:pt x="200769" y="234837"/>
                </a:lnTo>
                <a:lnTo>
                  <a:pt x="254619" y="193879"/>
                </a:lnTo>
                <a:lnTo>
                  <a:pt x="303143" y="158034"/>
                </a:lnTo>
                <a:lnTo>
                  <a:pt x="347065" y="126961"/>
                </a:lnTo>
                <a:lnTo>
                  <a:pt x="387112" y="100318"/>
                </a:lnTo>
                <a:lnTo>
                  <a:pt x="424008" y="77766"/>
                </a:lnTo>
                <a:lnTo>
                  <a:pt x="458480" y="58963"/>
                </a:lnTo>
                <a:lnTo>
                  <a:pt x="523053" y="31241"/>
                </a:lnTo>
                <a:lnTo>
                  <a:pt x="586635" y="14427"/>
                </a:lnTo>
                <a:lnTo>
                  <a:pt x="655032" y="5792"/>
                </a:lnTo>
                <a:lnTo>
                  <a:pt x="734047" y="2611"/>
                </a:lnTo>
                <a:lnTo>
                  <a:pt x="779351" y="2213"/>
                </a:lnTo>
                <a:lnTo>
                  <a:pt x="829486" y="2156"/>
                </a:lnTo>
                <a:lnTo>
                  <a:pt x="866485" y="3680"/>
                </a:lnTo>
                <a:lnTo>
                  <a:pt x="905720" y="8100"/>
                </a:lnTo>
                <a:lnTo>
                  <a:pt x="947020" y="15187"/>
                </a:lnTo>
                <a:lnTo>
                  <a:pt x="990214" y="24713"/>
                </a:lnTo>
                <a:lnTo>
                  <a:pt x="1035130" y="36451"/>
                </a:lnTo>
                <a:lnTo>
                  <a:pt x="1081598" y="50171"/>
                </a:lnTo>
                <a:lnTo>
                  <a:pt x="1129446" y="65646"/>
                </a:lnTo>
                <a:lnTo>
                  <a:pt x="1178504" y="82648"/>
                </a:lnTo>
                <a:lnTo>
                  <a:pt x="1228600" y="100948"/>
                </a:lnTo>
                <a:lnTo>
                  <a:pt x="1279562" y="120318"/>
                </a:lnTo>
                <a:lnTo>
                  <a:pt x="1331221" y="140529"/>
                </a:lnTo>
                <a:lnTo>
                  <a:pt x="1383404" y="161354"/>
                </a:lnTo>
                <a:lnTo>
                  <a:pt x="1435940" y="182565"/>
                </a:lnTo>
                <a:lnTo>
                  <a:pt x="1488659" y="203933"/>
                </a:lnTo>
                <a:lnTo>
                  <a:pt x="1541389" y="225230"/>
                </a:lnTo>
                <a:lnTo>
                  <a:pt x="1593959" y="246228"/>
                </a:lnTo>
                <a:lnTo>
                  <a:pt x="1646198" y="266698"/>
                </a:lnTo>
                <a:lnTo>
                  <a:pt x="1697934" y="286413"/>
                </a:lnTo>
                <a:lnTo>
                  <a:pt x="1748997" y="305144"/>
                </a:lnTo>
                <a:lnTo>
                  <a:pt x="1799216" y="322662"/>
                </a:lnTo>
                <a:lnTo>
                  <a:pt x="1848419" y="338741"/>
                </a:lnTo>
                <a:lnTo>
                  <a:pt x="1896435" y="353151"/>
                </a:lnTo>
                <a:lnTo>
                  <a:pt x="1943093" y="365664"/>
                </a:lnTo>
                <a:lnTo>
                  <a:pt x="1988221" y="376053"/>
                </a:lnTo>
                <a:lnTo>
                  <a:pt x="2031650" y="384088"/>
                </a:lnTo>
                <a:lnTo>
                  <a:pt x="2073206" y="389543"/>
                </a:lnTo>
                <a:lnTo>
                  <a:pt x="2112721" y="392187"/>
                </a:lnTo>
                <a:lnTo>
                  <a:pt x="2150021" y="391794"/>
                </a:lnTo>
                <a:lnTo>
                  <a:pt x="2226639" y="383214"/>
                </a:lnTo>
                <a:lnTo>
                  <a:pt x="2267969" y="375721"/>
                </a:lnTo>
                <a:lnTo>
                  <a:pt x="2311100" y="366316"/>
                </a:lnTo>
                <a:lnTo>
                  <a:pt x="2355872" y="355167"/>
                </a:lnTo>
                <a:lnTo>
                  <a:pt x="2402124" y="342440"/>
                </a:lnTo>
                <a:lnTo>
                  <a:pt x="2449698" y="328304"/>
                </a:lnTo>
                <a:lnTo>
                  <a:pt x="2498433" y="312925"/>
                </a:lnTo>
                <a:lnTo>
                  <a:pt x="2548169" y="296472"/>
                </a:lnTo>
                <a:lnTo>
                  <a:pt x="2598745" y="279110"/>
                </a:lnTo>
                <a:lnTo>
                  <a:pt x="2650003" y="261008"/>
                </a:lnTo>
                <a:lnTo>
                  <a:pt x="2701781" y="242333"/>
                </a:lnTo>
                <a:lnTo>
                  <a:pt x="2753921" y="223252"/>
                </a:lnTo>
                <a:lnTo>
                  <a:pt x="2806261" y="203933"/>
                </a:lnTo>
                <a:lnTo>
                  <a:pt x="2858643" y="184543"/>
                </a:lnTo>
                <a:lnTo>
                  <a:pt x="2910906" y="165249"/>
                </a:lnTo>
                <a:lnTo>
                  <a:pt x="2962889" y="146219"/>
                </a:lnTo>
                <a:lnTo>
                  <a:pt x="3014434" y="127620"/>
                </a:lnTo>
                <a:lnTo>
                  <a:pt x="3065379" y="109620"/>
                </a:lnTo>
                <a:lnTo>
                  <a:pt x="3115566" y="92385"/>
                </a:lnTo>
                <a:lnTo>
                  <a:pt x="3164834" y="76083"/>
                </a:lnTo>
                <a:lnTo>
                  <a:pt x="3213022" y="60882"/>
                </a:lnTo>
                <a:lnTo>
                  <a:pt x="3259972" y="46949"/>
                </a:lnTo>
                <a:lnTo>
                  <a:pt x="3305523" y="34450"/>
                </a:lnTo>
                <a:lnTo>
                  <a:pt x="3349515" y="23555"/>
                </a:lnTo>
                <a:lnTo>
                  <a:pt x="3391788" y="14429"/>
                </a:lnTo>
                <a:lnTo>
                  <a:pt x="3432183" y="7240"/>
                </a:lnTo>
                <a:lnTo>
                  <a:pt x="3470538" y="2156"/>
                </a:lnTo>
                <a:lnTo>
                  <a:pt x="3507447" y="0"/>
                </a:lnTo>
                <a:lnTo>
                  <a:pt x="3546096" y="1052"/>
                </a:lnTo>
                <a:lnTo>
                  <a:pt x="3586361" y="5080"/>
                </a:lnTo>
                <a:lnTo>
                  <a:pt x="3628118" y="11851"/>
                </a:lnTo>
                <a:lnTo>
                  <a:pt x="3671239" y="21133"/>
                </a:lnTo>
                <a:lnTo>
                  <a:pt x="3715602" y="32693"/>
                </a:lnTo>
                <a:lnTo>
                  <a:pt x="3761081" y="46298"/>
                </a:lnTo>
                <a:lnTo>
                  <a:pt x="3807551" y="61715"/>
                </a:lnTo>
                <a:lnTo>
                  <a:pt x="3854887" y="78711"/>
                </a:lnTo>
                <a:lnTo>
                  <a:pt x="3902964" y="97054"/>
                </a:lnTo>
                <a:lnTo>
                  <a:pt x="3951657" y="116510"/>
                </a:lnTo>
                <a:lnTo>
                  <a:pt x="4000841" y="136847"/>
                </a:lnTo>
                <a:lnTo>
                  <a:pt x="4050392" y="157833"/>
                </a:lnTo>
                <a:lnTo>
                  <a:pt x="4100184" y="179234"/>
                </a:lnTo>
                <a:lnTo>
                  <a:pt x="4150093" y="200817"/>
                </a:lnTo>
                <a:lnTo>
                  <a:pt x="4199993" y="222351"/>
                </a:lnTo>
                <a:lnTo>
                  <a:pt x="4249759" y="243601"/>
                </a:lnTo>
                <a:lnTo>
                  <a:pt x="4299268" y="264336"/>
                </a:lnTo>
                <a:lnTo>
                  <a:pt x="4348393" y="284322"/>
                </a:lnTo>
                <a:lnTo>
                  <a:pt x="4397009" y="303326"/>
                </a:lnTo>
                <a:lnTo>
                  <a:pt x="4444993" y="321117"/>
                </a:lnTo>
                <a:lnTo>
                  <a:pt x="4492218" y="337460"/>
                </a:lnTo>
                <a:lnTo>
                  <a:pt x="4538561" y="352124"/>
                </a:lnTo>
                <a:lnTo>
                  <a:pt x="4583895" y="364875"/>
                </a:lnTo>
                <a:lnTo>
                  <a:pt x="4628096" y="375481"/>
                </a:lnTo>
                <a:lnTo>
                  <a:pt x="4671040" y="383708"/>
                </a:lnTo>
                <a:lnTo>
                  <a:pt x="4712600" y="389325"/>
                </a:lnTo>
                <a:lnTo>
                  <a:pt x="4752653" y="392098"/>
                </a:lnTo>
                <a:lnTo>
                  <a:pt x="4791073" y="391794"/>
                </a:lnTo>
                <a:lnTo>
                  <a:pt x="4840214" y="387434"/>
                </a:lnTo>
                <a:lnTo>
                  <a:pt x="4892584" y="379433"/>
                </a:lnTo>
                <a:lnTo>
                  <a:pt x="4947680" y="368147"/>
                </a:lnTo>
                <a:lnTo>
                  <a:pt x="5004997" y="353933"/>
                </a:lnTo>
                <a:lnTo>
                  <a:pt x="5064033" y="337147"/>
                </a:lnTo>
                <a:lnTo>
                  <a:pt x="5124283" y="318148"/>
                </a:lnTo>
                <a:lnTo>
                  <a:pt x="5185244" y="297291"/>
                </a:lnTo>
                <a:lnTo>
                  <a:pt x="5246413" y="274934"/>
                </a:lnTo>
                <a:lnTo>
                  <a:pt x="5307285" y="251432"/>
                </a:lnTo>
                <a:lnTo>
                  <a:pt x="5367358" y="227144"/>
                </a:lnTo>
                <a:lnTo>
                  <a:pt x="5426126" y="202426"/>
                </a:lnTo>
                <a:lnTo>
                  <a:pt x="5483088" y="177635"/>
                </a:lnTo>
                <a:lnTo>
                  <a:pt x="5537738" y="153127"/>
                </a:lnTo>
                <a:lnTo>
                  <a:pt x="5589574" y="129260"/>
                </a:lnTo>
                <a:lnTo>
                  <a:pt x="5638092" y="106390"/>
                </a:lnTo>
                <a:lnTo>
                  <a:pt x="5682788" y="84875"/>
                </a:lnTo>
                <a:lnTo>
                  <a:pt x="5723159" y="65070"/>
                </a:lnTo>
                <a:lnTo>
                  <a:pt x="5758701" y="47333"/>
                </a:lnTo>
                <a:lnTo>
                  <a:pt x="5813282" y="19490"/>
                </a:lnTo>
                <a:lnTo>
                  <a:pt x="5842503" y="4201"/>
                </a:lnTo>
                <a:lnTo>
                  <a:pt x="5846345" y="2156"/>
                </a:lnTo>
              </a:path>
            </a:pathLst>
          </a:custGeom>
          <a:ln w="37107">
            <a:solidFill>
              <a:srgbClr val="FF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 txBox="1"/>
          <p:nvPr/>
        </p:nvSpPr>
        <p:spPr>
          <a:xfrm>
            <a:off x="5099596" y="6106172"/>
            <a:ext cx="2652395" cy="41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0" dirty="0">
                <a:solidFill>
                  <a:srgbClr val="515151"/>
                </a:solidFill>
                <a:latin typeface="Palatino Linotype"/>
                <a:cs typeface="Palatino Linotype"/>
              </a:rPr>
              <a:t>bidirectional</a:t>
            </a:r>
            <a:r>
              <a:rPr sz="2550" spc="-60" dirty="0">
                <a:solidFill>
                  <a:srgbClr val="515151"/>
                </a:solidFill>
                <a:latin typeface="Palatino Linotype"/>
                <a:cs typeface="Palatino Linotype"/>
              </a:rPr>
              <a:t> </a:t>
            </a:r>
            <a:r>
              <a:rPr sz="2550" spc="-5" dirty="0">
                <a:solidFill>
                  <a:srgbClr val="515151"/>
                </a:solidFill>
                <a:latin typeface="Palatino Linotype"/>
                <a:cs typeface="Palatino Linotype"/>
              </a:rPr>
              <a:t>ports</a:t>
            </a:r>
            <a:endParaRPr sz="255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7798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ATMega328 Features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0014" indent="-107314">
              <a:lnSpc>
                <a:spcPct val="100000"/>
              </a:lnSpc>
              <a:tabLst>
                <a:tab pos="120650" algn="l"/>
              </a:tabLst>
            </a:pPr>
            <a:r>
              <a:rPr lang="en-US" dirty="0"/>
              <a:t>Low Power AVR 8bit Microcontroller</a:t>
            </a:r>
          </a:p>
          <a:p>
            <a:pPr marL="120014" indent="-107314">
              <a:lnSpc>
                <a:spcPct val="100000"/>
              </a:lnSpc>
              <a:tabLst>
                <a:tab pos="120650" algn="l"/>
              </a:tabLst>
            </a:pPr>
            <a:r>
              <a:rPr lang="en-US" dirty="0"/>
              <a:t>131 Powerful instructions </a:t>
            </a:r>
          </a:p>
          <a:p>
            <a:pPr marL="120014" indent="-107314">
              <a:lnSpc>
                <a:spcPct val="100000"/>
              </a:lnSpc>
              <a:tabLst>
                <a:tab pos="120650" algn="l"/>
              </a:tabLst>
            </a:pPr>
            <a:r>
              <a:rPr lang="en-US" dirty="0"/>
              <a:t>32x8 General Purpose Working Registers</a:t>
            </a:r>
          </a:p>
          <a:p>
            <a:pPr marL="120014" lvl="1" indent="-107314">
              <a:lnSpc>
                <a:spcPct val="100000"/>
              </a:lnSpc>
              <a:spcBef>
                <a:spcPts val="1100"/>
              </a:spcBef>
              <a:tabLst>
                <a:tab pos="120650" algn="l"/>
              </a:tabLst>
            </a:pPr>
            <a:r>
              <a:rPr lang="en-US" sz="3080" dirty="0"/>
              <a:t>On-chip 2-cycle Multiplier</a:t>
            </a:r>
          </a:p>
          <a:p>
            <a:pPr marL="120014" indent="-107314">
              <a:lnSpc>
                <a:spcPct val="100000"/>
              </a:lnSpc>
              <a:tabLst>
                <a:tab pos="120650" algn="l"/>
              </a:tabLst>
            </a:pPr>
            <a:r>
              <a:rPr lang="en-US" dirty="0"/>
              <a:t>Non-volatile Memory Segments</a:t>
            </a:r>
          </a:p>
          <a:p>
            <a:pPr marL="120014" marR="133350" lvl="1" indent="-107314">
              <a:lnSpc>
                <a:spcPct val="100000"/>
              </a:lnSpc>
              <a:spcBef>
                <a:spcPts val="1100"/>
              </a:spcBef>
              <a:tabLst>
                <a:tab pos="120650" algn="l"/>
              </a:tabLst>
            </a:pPr>
            <a:r>
              <a:rPr lang="en-US" sz="3080" dirty="0"/>
              <a:t>32Kb Self-Programmable Flash program  memory</a:t>
            </a:r>
          </a:p>
          <a:p>
            <a:pPr marL="120014" lvl="1" indent="-107314">
              <a:lnSpc>
                <a:spcPct val="100000"/>
              </a:lnSpc>
              <a:spcBef>
                <a:spcPts val="1100"/>
              </a:spcBef>
              <a:tabLst>
                <a:tab pos="120650" algn="l"/>
              </a:tabLst>
            </a:pPr>
            <a:r>
              <a:rPr lang="en-US" sz="3080" dirty="0"/>
              <a:t>1Kb EEPROM</a:t>
            </a:r>
          </a:p>
          <a:p>
            <a:pPr marL="120014" lvl="1" indent="-107314">
              <a:lnSpc>
                <a:spcPct val="100000"/>
              </a:lnSpc>
              <a:spcBef>
                <a:spcPts val="1100"/>
              </a:spcBef>
              <a:tabLst>
                <a:tab pos="120650" algn="l"/>
              </a:tabLst>
            </a:pPr>
            <a:r>
              <a:rPr lang="en-US" sz="3080" dirty="0"/>
              <a:t>2Kb Internal </a:t>
            </a:r>
            <a:r>
              <a:rPr lang="en-US" sz="3080" dirty="0" smtClean="0"/>
              <a:t>SRAM</a:t>
            </a:r>
            <a:endParaRPr lang="en-US" sz="3080" dirty="0"/>
          </a:p>
        </p:txBody>
      </p:sp>
    </p:spTree>
    <p:extLst>
      <p:ext uri="{BB962C8B-B14F-4D97-AF65-F5344CB8AC3E}">
        <p14:creationId xmlns:p14="http://schemas.microsoft.com/office/powerpoint/2010/main" val="213311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Arithmetic Logic Unit (ALU)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1940" marR="571500" indent="-269240">
              <a:lnSpc>
                <a:spcPct val="109900"/>
              </a:lnSpc>
              <a:tabLst>
                <a:tab pos="282575" algn="l"/>
              </a:tabLst>
            </a:pPr>
            <a:r>
              <a:rPr lang="en-US" sz="3200" dirty="0"/>
              <a:t>Directly connected to all 32 general purpose  </a:t>
            </a:r>
            <a:r>
              <a:rPr lang="en-US" sz="3200" dirty="0" smtClean="0"/>
              <a:t>registers</a:t>
            </a:r>
          </a:p>
          <a:p>
            <a:pPr marL="281940" marR="571500" indent="-269240">
              <a:lnSpc>
                <a:spcPct val="109900"/>
              </a:lnSpc>
              <a:tabLst>
                <a:tab pos="282575" algn="l"/>
              </a:tabLst>
            </a:pPr>
            <a:endParaRPr lang="en-US" sz="3200" dirty="0"/>
          </a:p>
          <a:p>
            <a:pPr marL="281940" marR="5080" indent="-269240">
              <a:lnSpc>
                <a:spcPct val="109900"/>
              </a:lnSpc>
              <a:spcBef>
                <a:spcPts val="1180"/>
              </a:spcBef>
              <a:tabLst>
                <a:tab pos="282575" algn="l"/>
              </a:tabLst>
            </a:pPr>
            <a:r>
              <a:rPr lang="en-US" sz="3200" dirty="0"/>
              <a:t>Operations between registers executed within a  single clock </a:t>
            </a:r>
            <a:r>
              <a:rPr lang="en-US" sz="3200" dirty="0" smtClean="0"/>
              <a:t>cycle</a:t>
            </a:r>
          </a:p>
          <a:p>
            <a:pPr marL="281940" marR="5080" indent="-269240">
              <a:lnSpc>
                <a:spcPct val="109900"/>
              </a:lnSpc>
              <a:spcBef>
                <a:spcPts val="1180"/>
              </a:spcBef>
              <a:tabLst>
                <a:tab pos="282575" algn="l"/>
              </a:tabLst>
            </a:pPr>
            <a:endParaRPr lang="en-US" sz="3200" dirty="0"/>
          </a:p>
          <a:p>
            <a:pPr marL="281940" indent="-269240">
              <a:lnSpc>
                <a:spcPct val="100000"/>
              </a:lnSpc>
              <a:spcBef>
                <a:spcPts val="1495"/>
              </a:spcBef>
              <a:tabLst>
                <a:tab pos="282575" algn="l"/>
              </a:tabLst>
            </a:pPr>
            <a:r>
              <a:rPr lang="en-US" sz="3200" dirty="0"/>
              <a:t>Supports arithmetic, logic and bit </a:t>
            </a:r>
            <a:r>
              <a:rPr lang="en-US" sz="3200" dirty="0" smtClean="0"/>
              <a:t>functions</a:t>
            </a:r>
          </a:p>
          <a:p>
            <a:pPr marL="281940" indent="-269240">
              <a:lnSpc>
                <a:spcPct val="100000"/>
              </a:lnSpc>
              <a:spcBef>
                <a:spcPts val="1495"/>
              </a:spcBef>
              <a:tabLst>
                <a:tab pos="282575" algn="l"/>
              </a:tabLst>
            </a:pPr>
            <a:endParaRPr lang="en-US" sz="3200" dirty="0"/>
          </a:p>
          <a:p>
            <a:pPr marL="281940" indent="-269240">
              <a:lnSpc>
                <a:spcPct val="100000"/>
              </a:lnSpc>
              <a:spcBef>
                <a:spcPts val="1495"/>
              </a:spcBef>
              <a:tabLst>
                <a:tab pos="282575" algn="l"/>
              </a:tabLst>
            </a:pPr>
            <a:r>
              <a:rPr lang="en-US" sz="3200" dirty="0"/>
              <a:t>On-chip 2-cycle Multiplier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3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MCU Register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72" name="object 3"/>
          <p:cNvSpPr/>
          <p:nvPr/>
        </p:nvSpPr>
        <p:spPr>
          <a:xfrm>
            <a:off x="3619284" y="2076107"/>
            <a:ext cx="1657553" cy="265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"/>
          <p:cNvSpPr/>
          <p:nvPr/>
        </p:nvSpPr>
        <p:spPr>
          <a:xfrm>
            <a:off x="3619284" y="2341854"/>
            <a:ext cx="1657553" cy="2657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5"/>
          <p:cNvSpPr/>
          <p:nvPr/>
        </p:nvSpPr>
        <p:spPr>
          <a:xfrm>
            <a:off x="3619284" y="2607614"/>
            <a:ext cx="1657553" cy="2657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6"/>
          <p:cNvSpPr/>
          <p:nvPr/>
        </p:nvSpPr>
        <p:spPr>
          <a:xfrm>
            <a:off x="3619284" y="2873349"/>
            <a:ext cx="1657553" cy="265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7"/>
          <p:cNvSpPr/>
          <p:nvPr/>
        </p:nvSpPr>
        <p:spPr>
          <a:xfrm>
            <a:off x="3619284" y="3139109"/>
            <a:ext cx="1657553" cy="2657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8"/>
          <p:cNvSpPr/>
          <p:nvPr/>
        </p:nvSpPr>
        <p:spPr>
          <a:xfrm>
            <a:off x="3619284" y="3404844"/>
            <a:ext cx="1657553" cy="265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9"/>
          <p:cNvSpPr/>
          <p:nvPr/>
        </p:nvSpPr>
        <p:spPr>
          <a:xfrm>
            <a:off x="3619284" y="3670604"/>
            <a:ext cx="1657553" cy="2657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10"/>
          <p:cNvSpPr txBox="1"/>
          <p:nvPr/>
        </p:nvSpPr>
        <p:spPr>
          <a:xfrm>
            <a:off x="4290131" y="2850251"/>
            <a:ext cx="209550" cy="3295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65"/>
              </a:lnSpc>
            </a:pPr>
            <a:r>
              <a:rPr sz="1450" b="1" dirty="0">
                <a:solidFill>
                  <a:srgbClr val="231F20"/>
                </a:solidFill>
                <a:latin typeface="Consolas"/>
                <a:cs typeface="Consolas"/>
              </a:rPr>
              <a:t>...</a:t>
            </a:r>
            <a:endParaRPr sz="1450">
              <a:latin typeface="Consolas"/>
              <a:cs typeface="Consolas"/>
            </a:endParaRPr>
          </a:p>
        </p:txBody>
      </p:sp>
      <p:sp>
        <p:nvSpPr>
          <p:cNvPr id="480" name="object 11"/>
          <p:cNvSpPr txBox="1"/>
          <p:nvPr/>
        </p:nvSpPr>
        <p:spPr>
          <a:xfrm>
            <a:off x="3188504" y="2850251"/>
            <a:ext cx="209550" cy="3295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65"/>
              </a:lnSpc>
            </a:pPr>
            <a:r>
              <a:rPr sz="1450" b="1" dirty="0">
                <a:solidFill>
                  <a:srgbClr val="231F20"/>
                </a:solidFill>
                <a:latin typeface="Consolas"/>
                <a:cs typeface="Consolas"/>
              </a:rPr>
              <a:t>...</a:t>
            </a:r>
            <a:endParaRPr sz="1450">
              <a:latin typeface="Consolas"/>
              <a:cs typeface="Consolas"/>
            </a:endParaRPr>
          </a:p>
        </p:txBody>
      </p:sp>
      <p:sp>
        <p:nvSpPr>
          <p:cNvPr id="481" name="object 12"/>
          <p:cNvSpPr txBox="1"/>
          <p:nvPr/>
        </p:nvSpPr>
        <p:spPr>
          <a:xfrm>
            <a:off x="3188504" y="4444782"/>
            <a:ext cx="209550" cy="3295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65"/>
              </a:lnSpc>
            </a:pPr>
            <a:r>
              <a:rPr sz="1450" b="1" dirty="0">
                <a:solidFill>
                  <a:srgbClr val="231F20"/>
                </a:solidFill>
                <a:latin typeface="Consolas"/>
                <a:cs typeface="Consolas"/>
              </a:rPr>
              <a:t>...</a:t>
            </a:r>
            <a:endParaRPr sz="1450">
              <a:latin typeface="Consolas"/>
              <a:cs typeface="Consolas"/>
            </a:endParaRPr>
          </a:p>
        </p:txBody>
      </p:sp>
      <p:sp>
        <p:nvSpPr>
          <p:cNvPr id="482" name="object 13"/>
          <p:cNvSpPr/>
          <p:nvPr/>
        </p:nvSpPr>
        <p:spPr>
          <a:xfrm>
            <a:off x="3619284" y="3951681"/>
            <a:ext cx="1657553" cy="2657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14"/>
          <p:cNvSpPr/>
          <p:nvPr/>
        </p:nvSpPr>
        <p:spPr>
          <a:xfrm>
            <a:off x="3619284" y="4217415"/>
            <a:ext cx="1657553" cy="2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15"/>
          <p:cNvSpPr/>
          <p:nvPr/>
        </p:nvSpPr>
        <p:spPr>
          <a:xfrm>
            <a:off x="3619284" y="4483176"/>
            <a:ext cx="1657553" cy="2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16"/>
          <p:cNvSpPr/>
          <p:nvPr/>
        </p:nvSpPr>
        <p:spPr>
          <a:xfrm>
            <a:off x="3619284" y="4748936"/>
            <a:ext cx="1657553" cy="2657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17"/>
          <p:cNvSpPr/>
          <p:nvPr/>
        </p:nvSpPr>
        <p:spPr>
          <a:xfrm>
            <a:off x="3619284" y="5014671"/>
            <a:ext cx="1657553" cy="2657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18"/>
          <p:cNvSpPr/>
          <p:nvPr/>
        </p:nvSpPr>
        <p:spPr>
          <a:xfrm>
            <a:off x="3619284" y="5280405"/>
            <a:ext cx="1657553" cy="26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19"/>
          <p:cNvSpPr/>
          <p:nvPr/>
        </p:nvSpPr>
        <p:spPr>
          <a:xfrm>
            <a:off x="3619284" y="5546166"/>
            <a:ext cx="1657553" cy="2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20"/>
          <p:cNvSpPr/>
          <p:nvPr/>
        </p:nvSpPr>
        <p:spPr>
          <a:xfrm>
            <a:off x="3619284" y="5811926"/>
            <a:ext cx="1657553" cy="265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21"/>
          <p:cNvSpPr/>
          <p:nvPr/>
        </p:nvSpPr>
        <p:spPr>
          <a:xfrm>
            <a:off x="3619284" y="6077673"/>
            <a:ext cx="1657553" cy="2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22"/>
          <p:cNvSpPr txBox="1"/>
          <p:nvPr/>
        </p:nvSpPr>
        <p:spPr>
          <a:xfrm>
            <a:off x="4290131" y="4454932"/>
            <a:ext cx="209550" cy="3295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65"/>
              </a:lnSpc>
            </a:pPr>
            <a:r>
              <a:rPr sz="1450" b="1" dirty="0">
                <a:solidFill>
                  <a:srgbClr val="231F20"/>
                </a:solidFill>
                <a:latin typeface="Consolas"/>
                <a:cs typeface="Consolas"/>
              </a:rPr>
              <a:t>...</a:t>
            </a:r>
            <a:endParaRPr sz="1450">
              <a:latin typeface="Consolas"/>
              <a:cs typeface="Consolas"/>
            </a:endParaRPr>
          </a:p>
        </p:txBody>
      </p:sp>
      <p:graphicFrame>
        <p:nvGraphicFramePr>
          <p:cNvPr id="492" name="object 23"/>
          <p:cNvGraphicFramePr>
            <a:graphicFrameLocks noGrp="1"/>
          </p:cNvGraphicFramePr>
          <p:nvPr>
            <p:extLst/>
          </p:nvPr>
        </p:nvGraphicFramePr>
        <p:xfrm>
          <a:off x="1104900" y="2076139"/>
          <a:ext cx="7861330" cy="426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4377"/>
                <a:gridCol w="1657557"/>
                <a:gridCol w="1142138"/>
                <a:gridCol w="2547258"/>
              </a:tblGrid>
              <a:tr h="265739">
                <a:tc>
                  <a:txBody>
                    <a:bodyPr/>
                    <a:lstStyle/>
                    <a:p>
                      <a:pPr marR="6604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50" b="1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0x00</a:t>
                      </a:r>
                      <a:endParaRPr sz="1450" dirty="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15330">
                      <a:solidFill>
                        <a:srgbClr val="231F20"/>
                      </a:solidFill>
                      <a:prstDash val="solid"/>
                    </a:lnR>
                    <a:lnT w="5999">
                      <a:solidFill>
                        <a:srgbClr val="B5B5A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ts val="1695"/>
                        </a:lnSpc>
                      </a:pPr>
                      <a:r>
                        <a:rPr sz="1450" b="1" spc="-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R0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5330">
                      <a:solidFill>
                        <a:srgbClr val="231F20"/>
                      </a:solidFill>
                      <a:prstDash val="solid"/>
                    </a:lnL>
                    <a:lnR w="15330">
                      <a:solidFill>
                        <a:srgbClr val="231F20"/>
                      </a:solidFill>
                      <a:prstDash val="solid"/>
                    </a:lnR>
                    <a:lnT w="15330">
                      <a:solidFill>
                        <a:srgbClr val="231F20"/>
                      </a:solidFill>
                      <a:prstDash val="solid"/>
                    </a:lnT>
                    <a:lnB w="15330">
                      <a:solidFill>
                        <a:srgbClr val="231F20"/>
                      </a:solidFill>
                      <a:prstDash val="solid"/>
                    </a:lnB>
                  </a:tcPr>
                </a:tc>
                <a:tc rowSpan="10" gridSpan="2">
                  <a:txBody>
                    <a:bodyPr/>
                    <a:lstStyle/>
                    <a:p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5330">
                      <a:solidFill>
                        <a:srgbClr val="231F20"/>
                      </a:solidFill>
                      <a:prstDash val="solid"/>
                    </a:lnL>
                    <a:lnT w="5999">
                      <a:solidFill>
                        <a:srgbClr val="B5B5AF"/>
                      </a:solidFill>
                      <a:prstDash val="solid"/>
                    </a:lnT>
                  </a:tcPr>
                </a:tc>
                <a:tc rowSpan="10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5747">
                <a:tc>
                  <a:txBody>
                    <a:bodyPr/>
                    <a:lstStyle/>
                    <a:p>
                      <a:pPr marR="66040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450" b="1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0x01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15330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ts val="1695"/>
                        </a:lnSpc>
                      </a:pPr>
                      <a:r>
                        <a:rPr sz="1450" b="1" spc="-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R1</a:t>
                      </a:r>
                      <a:endParaRPr sz="1450" dirty="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5330">
                      <a:solidFill>
                        <a:srgbClr val="231F20"/>
                      </a:solidFill>
                      <a:prstDash val="solid"/>
                    </a:lnL>
                    <a:lnR w="15330">
                      <a:solidFill>
                        <a:srgbClr val="231F20"/>
                      </a:solidFill>
                      <a:prstDash val="solid"/>
                    </a:lnR>
                    <a:lnT w="15330">
                      <a:solidFill>
                        <a:srgbClr val="231F20"/>
                      </a:solidFill>
                      <a:prstDash val="solid"/>
                    </a:lnT>
                    <a:lnB w="15330">
                      <a:solidFill>
                        <a:srgbClr val="231F2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5330">
                      <a:solidFill>
                        <a:srgbClr val="231F20"/>
                      </a:solidFill>
                      <a:prstDash val="solid"/>
                    </a:lnL>
                    <a:lnT w="5999">
                      <a:solidFill>
                        <a:srgbClr val="B5B5A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5747">
                <a:tc>
                  <a:txBody>
                    <a:bodyPr/>
                    <a:lstStyle/>
                    <a:p>
                      <a:pPr marR="6604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450" b="1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0x02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15330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ts val="1695"/>
                        </a:lnSpc>
                      </a:pPr>
                      <a:r>
                        <a:rPr sz="1450" b="1" spc="-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R2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5330">
                      <a:solidFill>
                        <a:srgbClr val="231F20"/>
                      </a:solidFill>
                      <a:prstDash val="solid"/>
                    </a:lnL>
                    <a:lnR w="15330">
                      <a:solidFill>
                        <a:srgbClr val="231F20"/>
                      </a:solidFill>
                      <a:prstDash val="solid"/>
                    </a:lnR>
                    <a:lnT w="15330">
                      <a:solidFill>
                        <a:srgbClr val="231F20"/>
                      </a:solidFill>
                      <a:prstDash val="solid"/>
                    </a:lnT>
                    <a:lnB w="15330">
                      <a:solidFill>
                        <a:srgbClr val="231F2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5330">
                      <a:solidFill>
                        <a:srgbClr val="231F20"/>
                      </a:solidFill>
                      <a:prstDash val="solid"/>
                    </a:lnL>
                    <a:lnT w="5999">
                      <a:solidFill>
                        <a:srgbClr val="B5B5A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5747">
                <a:tc>
                  <a:txBody>
                    <a:bodyPr/>
                    <a:lstStyle/>
                    <a:p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15330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5330">
                      <a:solidFill>
                        <a:srgbClr val="231F20"/>
                      </a:solidFill>
                      <a:prstDash val="solid"/>
                    </a:lnL>
                    <a:lnR w="15330">
                      <a:solidFill>
                        <a:srgbClr val="231F20"/>
                      </a:solidFill>
                      <a:prstDash val="solid"/>
                    </a:lnR>
                    <a:lnT w="15330">
                      <a:solidFill>
                        <a:srgbClr val="231F20"/>
                      </a:solidFill>
                      <a:prstDash val="solid"/>
                    </a:lnT>
                    <a:lnB w="15330">
                      <a:solidFill>
                        <a:srgbClr val="231F2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5330">
                      <a:solidFill>
                        <a:srgbClr val="231F20"/>
                      </a:solidFill>
                      <a:prstDash val="solid"/>
                    </a:lnL>
                    <a:lnT w="5999">
                      <a:solidFill>
                        <a:srgbClr val="B5B5A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5747">
                <a:tc>
                  <a:txBody>
                    <a:bodyPr/>
                    <a:lstStyle/>
                    <a:p>
                      <a:pPr marR="66040" algn="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450" b="1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0x0D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15330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ts val="1695"/>
                        </a:lnSpc>
                      </a:pPr>
                      <a:r>
                        <a:rPr sz="1450" b="1" spc="-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R13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5330">
                      <a:solidFill>
                        <a:srgbClr val="231F20"/>
                      </a:solidFill>
                      <a:prstDash val="solid"/>
                    </a:lnL>
                    <a:lnR w="15330">
                      <a:solidFill>
                        <a:srgbClr val="231F20"/>
                      </a:solidFill>
                      <a:prstDash val="solid"/>
                    </a:lnR>
                    <a:lnT w="15330">
                      <a:solidFill>
                        <a:srgbClr val="231F20"/>
                      </a:solidFill>
                      <a:prstDash val="solid"/>
                    </a:lnT>
                    <a:lnB w="15330">
                      <a:solidFill>
                        <a:srgbClr val="231F2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5330">
                      <a:solidFill>
                        <a:srgbClr val="231F20"/>
                      </a:solidFill>
                      <a:prstDash val="solid"/>
                    </a:lnL>
                    <a:lnT w="5999">
                      <a:solidFill>
                        <a:srgbClr val="B5B5A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5747">
                <a:tc>
                  <a:txBody>
                    <a:bodyPr/>
                    <a:lstStyle/>
                    <a:p>
                      <a:pPr marR="66040"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50" b="1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0x0E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15330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ts val="1695"/>
                        </a:lnSpc>
                      </a:pPr>
                      <a:r>
                        <a:rPr sz="1450" b="1" spc="-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R14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5330">
                      <a:solidFill>
                        <a:srgbClr val="231F20"/>
                      </a:solidFill>
                      <a:prstDash val="solid"/>
                    </a:lnL>
                    <a:lnR w="15330">
                      <a:solidFill>
                        <a:srgbClr val="231F20"/>
                      </a:solidFill>
                      <a:prstDash val="solid"/>
                    </a:lnR>
                    <a:lnT w="15330">
                      <a:solidFill>
                        <a:srgbClr val="231F20"/>
                      </a:solidFill>
                      <a:prstDash val="solid"/>
                    </a:lnT>
                    <a:lnB w="15330">
                      <a:solidFill>
                        <a:srgbClr val="231F2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5330">
                      <a:solidFill>
                        <a:srgbClr val="231F20"/>
                      </a:solidFill>
                      <a:prstDash val="solid"/>
                    </a:lnL>
                    <a:lnT w="5999">
                      <a:solidFill>
                        <a:srgbClr val="B5B5A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73413">
                <a:tc>
                  <a:txBody>
                    <a:bodyPr/>
                    <a:lstStyle/>
                    <a:p>
                      <a:pPr marR="6604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450" b="1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0x0F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15330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ts val="1695"/>
                        </a:lnSpc>
                      </a:pPr>
                      <a:r>
                        <a:rPr sz="1450" b="1" spc="-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R15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5330">
                      <a:solidFill>
                        <a:srgbClr val="231F20"/>
                      </a:solidFill>
                      <a:prstDash val="solid"/>
                    </a:lnL>
                    <a:lnR w="15330">
                      <a:solidFill>
                        <a:srgbClr val="231F20"/>
                      </a:solidFill>
                      <a:prstDash val="solid"/>
                    </a:lnR>
                    <a:lnT w="15330">
                      <a:solidFill>
                        <a:srgbClr val="231F20"/>
                      </a:solidFill>
                      <a:prstDash val="solid"/>
                    </a:lnT>
                    <a:lnB w="30662">
                      <a:solidFill>
                        <a:srgbClr val="231F2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5330">
                      <a:solidFill>
                        <a:srgbClr val="231F20"/>
                      </a:solidFill>
                      <a:prstDash val="solid"/>
                    </a:lnL>
                    <a:lnT w="5999">
                      <a:solidFill>
                        <a:srgbClr val="B5B5A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73405">
                <a:tc>
                  <a:txBody>
                    <a:bodyPr/>
                    <a:lstStyle/>
                    <a:p>
                      <a:pPr marR="6604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450" b="1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0x10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15330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ts val="1695"/>
                        </a:lnSpc>
                      </a:pPr>
                      <a:r>
                        <a:rPr sz="1450" b="1" spc="-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R16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5330">
                      <a:solidFill>
                        <a:srgbClr val="231F20"/>
                      </a:solidFill>
                      <a:prstDash val="solid"/>
                    </a:lnL>
                    <a:lnR w="15330">
                      <a:solidFill>
                        <a:srgbClr val="231F20"/>
                      </a:solidFill>
                      <a:prstDash val="solid"/>
                    </a:lnR>
                    <a:lnT w="30662">
                      <a:solidFill>
                        <a:srgbClr val="231F20"/>
                      </a:solidFill>
                      <a:prstDash val="solid"/>
                    </a:lnT>
                    <a:lnB w="15330">
                      <a:solidFill>
                        <a:srgbClr val="231F2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5330">
                      <a:solidFill>
                        <a:srgbClr val="231F20"/>
                      </a:solidFill>
                      <a:prstDash val="solid"/>
                    </a:lnL>
                    <a:lnT w="5999">
                      <a:solidFill>
                        <a:srgbClr val="B5B5A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5755">
                <a:tc>
                  <a:txBody>
                    <a:bodyPr/>
                    <a:lstStyle/>
                    <a:p>
                      <a:pPr marR="66040" algn="r">
                        <a:lnSpc>
                          <a:spcPts val="1700"/>
                        </a:lnSpc>
                      </a:pPr>
                      <a:r>
                        <a:rPr sz="1450" b="1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0x11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15330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ts val="1695"/>
                        </a:lnSpc>
                      </a:pPr>
                      <a:r>
                        <a:rPr sz="1450" b="1" spc="-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R17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5330">
                      <a:solidFill>
                        <a:srgbClr val="231F20"/>
                      </a:solidFill>
                      <a:prstDash val="solid"/>
                    </a:lnL>
                    <a:lnR w="15330">
                      <a:solidFill>
                        <a:srgbClr val="231F20"/>
                      </a:solidFill>
                      <a:prstDash val="solid"/>
                    </a:lnR>
                    <a:lnT w="15330">
                      <a:solidFill>
                        <a:srgbClr val="231F20"/>
                      </a:solidFill>
                      <a:prstDash val="solid"/>
                    </a:lnT>
                    <a:lnB w="15330">
                      <a:solidFill>
                        <a:srgbClr val="231F2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5330">
                      <a:solidFill>
                        <a:srgbClr val="231F20"/>
                      </a:solidFill>
                      <a:prstDash val="solid"/>
                    </a:lnL>
                    <a:lnT w="5999">
                      <a:solidFill>
                        <a:srgbClr val="B5B5A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5755">
                <a:tc>
                  <a:txBody>
                    <a:bodyPr/>
                    <a:lstStyle/>
                    <a:p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15330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5330">
                      <a:solidFill>
                        <a:srgbClr val="231F20"/>
                      </a:solidFill>
                      <a:prstDash val="solid"/>
                    </a:lnL>
                    <a:lnR w="15330">
                      <a:solidFill>
                        <a:srgbClr val="231F20"/>
                      </a:solidFill>
                      <a:prstDash val="solid"/>
                    </a:lnR>
                    <a:lnT w="15330">
                      <a:solidFill>
                        <a:srgbClr val="231F20"/>
                      </a:solidFill>
                      <a:prstDash val="solid"/>
                    </a:lnT>
                    <a:lnB w="15330">
                      <a:solidFill>
                        <a:srgbClr val="231F2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5330">
                      <a:solidFill>
                        <a:srgbClr val="231F20"/>
                      </a:solidFill>
                      <a:prstDash val="solid"/>
                    </a:lnL>
                    <a:lnT w="5999">
                      <a:solidFill>
                        <a:srgbClr val="B5B5A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5739">
                <a:tc>
                  <a:txBody>
                    <a:bodyPr/>
                    <a:lstStyle/>
                    <a:p>
                      <a:pPr marR="66040" algn="r">
                        <a:lnSpc>
                          <a:spcPts val="1714"/>
                        </a:lnSpc>
                      </a:pPr>
                      <a:r>
                        <a:rPr sz="1450" b="1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0x1A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15330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ts val="1695"/>
                        </a:lnSpc>
                      </a:pPr>
                      <a:r>
                        <a:rPr sz="1450" b="1" spc="-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R26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5330">
                      <a:solidFill>
                        <a:srgbClr val="231F20"/>
                      </a:solidFill>
                      <a:prstDash val="solid"/>
                    </a:lnL>
                    <a:lnR w="15330">
                      <a:solidFill>
                        <a:srgbClr val="231F20"/>
                      </a:solidFill>
                      <a:prstDash val="solid"/>
                    </a:lnR>
                    <a:lnT w="15330">
                      <a:solidFill>
                        <a:srgbClr val="231F20"/>
                      </a:solidFill>
                      <a:prstDash val="solid"/>
                    </a:lnT>
                    <a:lnB w="15330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1714"/>
                        </a:lnSpc>
                      </a:pPr>
                      <a:r>
                        <a:rPr sz="1450" b="1" spc="-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X-register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5330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1714"/>
                        </a:lnSpc>
                      </a:pPr>
                      <a:r>
                        <a:rPr sz="1450" b="1" spc="-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Low</a:t>
                      </a:r>
                      <a:r>
                        <a:rPr sz="1450" b="1" spc="-90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50" b="1" spc="-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byte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</a:tr>
              <a:tr h="265739">
                <a:tc>
                  <a:txBody>
                    <a:bodyPr/>
                    <a:lstStyle/>
                    <a:p>
                      <a:pPr marR="66040" algn="r">
                        <a:lnSpc>
                          <a:spcPts val="1725"/>
                        </a:lnSpc>
                      </a:pPr>
                      <a:r>
                        <a:rPr sz="1450" b="1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0x1B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15330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ts val="1695"/>
                        </a:lnSpc>
                      </a:pPr>
                      <a:r>
                        <a:rPr sz="1450" b="1" spc="-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R27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5330">
                      <a:solidFill>
                        <a:srgbClr val="231F20"/>
                      </a:solidFill>
                      <a:prstDash val="solid"/>
                    </a:lnL>
                    <a:lnR w="15330">
                      <a:solidFill>
                        <a:srgbClr val="231F20"/>
                      </a:solidFill>
                      <a:prstDash val="solid"/>
                    </a:lnR>
                    <a:lnT w="15330">
                      <a:solidFill>
                        <a:srgbClr val="231F20"/>
                      </a:solidFill>
                      <a:prstDash val="solid"/>
                    </a:lnT>
                    <a:lnB w="15330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1725"/>
                        </a:lnSpc>
                      </a:pPr>
                      <a:r>
                        <a:rPr sz="1450" b="1" spc="-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X-register</a:t>
                      </a:r>
                      <a:endParaRPr sz="1450" dirty="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5330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1725"/>
                        </a:lnSpc>
                      </a:pPr>
                      <a:r>
                        <a:rPr sz="1450" b="1" spc="-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High</a:t>
                      </a:r>
                      <a:r>
                        <a:rPr sz="1450" b="1" spc="-8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50" b="1" spc="-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byte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</a:tr>
              <a:tr h="265755">
                <a:tc>
                  <a:txBody>
                    <a:bodyPr/>
                    <a:lstStyle/>
                    <a:p>
                      <a:pPr marR="66040" algn="r">
                        <a:lnSpc>
                          <a:spcPts val="1730"/>
                        </a:lnSpc>
                      </a:pPr>
                      <a:r>
                        <a:rPr sz="1450" b="1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0x1C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15330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ts val="1695"/>
                        </a:lnSpc>
                      </a:pPr>
                      <a:r>
                        <a:rPr sz="1450" b="1" spc="-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R28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5330">
                      <a:solidFill>
                        <a:srgbClr val="231F20"/>
                      </a:solidFill>
                      <a:prstDash val="solid"/>
                    </a:lnL>
                    <a:lnR w="15330">
                      <a:solidFill>
                        <a:srgbClr val="231F20"/>
                      </a:solidFill>
                      <a:prstDash val="solid"/>
                    </a:lnR>
                    <a:lnT w="15330">
                      <a:solidFill>
                        <a:srgbClr val="231F20"/>
                      </a:solidFill>
                      <a:prstDash val="solid"/>
                    </a:lnT>
                    <a:lnB w="15330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1730"/>
                        </a:lnSpc>
                      </a:pPr>
                      <a:r>
                        <a:rPr sz="1450" b="1" spc="-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Y-register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5330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1730"/>
                        </a:lnSpc>
                      </a:pPr>
                      <a:r>
                        <a:rPr sz="1450" b="1" spc="-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Low</a:t>
                      </a:r>
                      <a:r>
                        <a:rPr sz="1450" b="1" spc="-90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50" b="1" spc="-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byte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</a:tr>
              <a:tr h="265755">
                <a:tc>
                  <a:txBody>
                    <a:bodyPr/>
                    <a:lstStyle/>
                    <a:p>
                      <a:pPr marR="66040" algn="r">
                        <a:lnSpc>
                          <a:spcPct val="100000"/>
                        </a:lnSpc>
                      </a:pPr>
                      <a:r>
                        <a:rPr sz="1450" b="1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0x1D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15330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ts val="1695"/>
                        </a:lnSpc>
                      </a:pPr>
                      <a:r>
                        <a:rPr sz="1450" b="1" spc="-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R29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5330">
                      <a:solidFill>
                        <a:srgbClr val="231F20"/>
                      </a:solidFill>
                      <a:prstDash val="solid"/>
                    </a:lnL>
                    <a:lnR w="15330">
                      <a:solidFill>
                        <a:srgbClr val="231F20"/>
                      </a:solidFill>
                      <a:prstDash val="solid"/>
                    </a:lnR>
                    <a:lnT w="15330">
                      <a:solidFill>
                        <a:srgbClr val="231F20"/>
                      </a:solidFill>
                      <a:prstDash val="solid"/>
                    </a:lnT>
                    <a:lnB w="15330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</a:pPr>
                      <a:r>
                        <a:rPr sz="1450" b="1" spc="-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Y-register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5330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</a:pPr>
                      <a:r>
                        <a:rPr sz="1450" b="1" spc="-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High</a:t>
                      </a:r>
                      <a:r>
                        <a:rPr sz="1450" b="1" spc="-8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50" b="1" spc="-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byte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</a:tr>
              <a:tr h="265755">
                <a:tc>
                  <a:txBody>
                    <a:bodyPr/>
                    <a:lstStyle/>
                    <a:p>
                      <a:pPr marR="6604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50" b="1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0x1E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15330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ts val="1689"/>
                        </a:lnSpc>
                      </a:pPr>
                      <a:r>
                        <a:rPr sz="1450" b="1" spc="-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R30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5330">
                      <a:solidFill>
                        <a:srgbClr val="231F20"/>
                      </a:solidFill>
                      <a:prstDash val="solid"/>
                    </a:lnL>
                    <a:lnR w="15330">
                      <a:solidFill>
                        <a:srgbClr val="231F20"/>
                      </a:solidFill>
                      <a:prstDash val="solid"/>
                    </a:lnR>
                    <a:lnT w="15330">
                      <a:solidFill>
                        <a:srgbClr val="231F20"/>
                      </a:solidFill>
                      <a:prstDash val="solid"/>
                    </a:lnT>
                    <a:lnB w="15330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50" b="1" spc="-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Z-register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5330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50" b="1" spc="-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Low</a:t>
                      </a:r>
                      <a:r>
                        <a:rPr sz="1450" b="1" spc="-90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50" b="1" spc="-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byte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</a:tr>
              <a:tr h="265755">
                <a:tc>
                  <a:txBody>
                    <a:bodyPr/>
                    <a:lstStyle/>
                    <a:p>
                      <a:pPr marR="6604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450" b="1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0x1F</a:t>
                      </a:r>
                      <a:endParaRPr sz="1450" dirty="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15330">
                      <a:solidFill>
                        <a:srgbClr val="231F2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ts val="1689"/>
                        </a:lnSpc>
                      </a:pPr>
                      <a:r>
                        <a:rPr sz="1450" b="1" spc="-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R31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5330">
                      <a:solidFill>
                        <a:srgbClr val="231F20"/>
                      </a:solidFill>
                      <a:prstDash val="solid"/>
                    </a:lnL>
                    <a:lnR w="15330">
                      <a:solidFill>
                        <a:srgbClr val="231F20"/>
                      </a:solidFill>
                      <a:prstDash val="solid"/>
                    </a:lnR>
                    <a:lnT w="15330">
                      <a:solidFill>
                        <a:srgbClr val="231F20"/>
                      </a:solidFill>
                      <a:prstDash val="solid"/>
                    </a:lnT>
                    <a:lnB w="15330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450" b="1" spc="-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Z-register</a:t>
                      </a:r>
                      <a:endParaRPr sz="145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5330">
                      <a:solidFill>
                        <a:srgbClr val="231F2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450" b="1" spc="-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High</a:t>
                      </a:r>
                      <a:r>
                        <a:rPr sz="1450" b="1" spc="-8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50" b="1" spc="-5" dirty="0">
                          <a:solidFill>
                            <a:srgbClr val="231F20"/>
                          </a:solidFill>
                          <a:latin typeface="Consolas"/>
                          <a:cs typeface="Consolas"/>
                        </a:rPr>
                        <a:t>byte</a:t>
                      </a:r>
                      <a:endParaRPr sz="145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9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790">
              <a:lnSpc>
                <a:spcPct val="100000"/>
              </a:lnSpc>
            </a:pPr>
            <a:r>
              <a:rPr spc="300" dirty="0"/>
              <a:t>Memory </a:t>
            </a:r>
            <a:r>
              <a:rPr spc="265" dirty="0"/>
              <a:t>Mapped </a:t>
            </a:r>
            <a:r>
              <a:rPr spc="75" dirty="0"/>
              <a:t>I/O</a:t>
            </a:r>
            <a:r>
              <a:rPr spc="30" dirty="0"/>
              <a:t> </a:t>
            </a:r>
            <a:r>
              <a:rPr spc="409" dirty="0"/>
              <a:t>Space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277804" y="1384457"/>
            <a:ext cx="9406999" cy="4115486"/>
          </a:xfrm>
          <a:prstGeom prst="rect">
            <a:avLst/>
          </a:prstGeom>
        </p:spPr>
        <p:txBody>
          <a:bodyPr vert="horz" wrap="square" lIns="0" tIns="125984" rIns="0" bIns="0" rtlCol="0">
            <a:spAutoFit/>
          </a:bodyPr>
          <a:lstStyle/>
          <a:p>
            <a:pPr marL="281940" indent="-269240">
              <a:lnSpc>
                <a:spcPct val="100000"/>
              </a:lnSpc>
              <a:buChar char="•"/>
              <a:tabLst>
                <a:tab pos="282575" algn="l"/>
              </a:tabLst>
            </a:pPr>
            <a:r>
              <a:rPr sz="3600" dirty="0"/>
              <a:t>I/O registers visible in data space</a:t>
            </a:r>
          </a:p>
          <a:p>
            <a:pPr marL="491490" lvl="1" indent="-269240">
              <a:lnSpc>
                <a:spcPct val="100000"/>
              </a:lnSpc>
              <a:spcBef>
                <a:spcPts val="1435"/>
              </a:spcBef>
              <a:buChar char="•"/>
              <a:tabLst>
                <a:tab pos="492125" algn="l"/>
              </a:tabLst>
            </a:pPr>
            <a:r>
              <a:rPr sz="3200" dirty="0"/>
              <a:t>I/O can be accessed using same instructions as data</a:t>
            </a:r>
          </a:p>
          <a:p>
            <a:pPr marL="491490" lvl="1" indent="-269240">
              <a:lnSpc>
                <a:spcPct val="100000"/>
              </a:lnSpc>
              <a:spcBef>
                <a:spcPts val="1410"/>
              </a:spcBef>
              <a:buChar char="•"/>
              <a:tabLst>
                <a:tab pos="492125" algn="l"/>
              </a:tabLst>
            </a:pPr>
            <a:r>
              <a:rPr sz="3200" dirty="0"/>
              <a:t>Compilers can treat I/O space as data access</a:t>
            </a:r>
          </a:p>
          <a:p>
            <a:pPr marL="281940" indent="-269240">
              <a:lnSpc>
                <a:spcPct val="100000"/>
              </a:lnSpc>
              <a:spcBef>
                <a:spcPts val="1470"/>
              </a:spcBef>
              <a:buChar char="•"/>
              <a:tabLst>
                <a:tab pos="282575" algn="l"/>
              </a:tabLst>
            </a:pPr>
            <a:r>
              <a:rPr sz="3600" dirty="0"/>
              <a:t>Bit manipulation instructions</a:t>
            </a:r>
          </a:p>
          <a:p>
            <a:pPr marL="491490" lvl="1" indent="-269240">
              <a:lnSpc>
                <a:spcPct val="100000"/>
              </a:lnSpc>
              <a:spcBef>
                <a:spcPts val="1435"/>
              </a:spcBef>
              <a:buChar char="•"/>
              <a:tabLst>
                <a:tab pos="492125" algn="l"/>
              </a:tabLst>
            </a:pPr>
            <a:r>
              <a:rPr sz="3200" dirty="0"/>
              <a:t>Set/Clear single I/O bits</a:t>
            </a:r>
          </a:p>
          <a:p>
            <a:pPr marL="491490" lvl="1" indent="-269240">
              <a:lnSpc>
                <a:spcPct val="100000"/>
              </a:lnSpc>
              <a:spcBef>
                <a:spcPts val="1410"/>
              </a:spcBef>
              <a:buChar char="•"/>
              <a:tabLst>
                <a:tab pos="492125" algn="l"/>
              </a:tabLst>
            </a:pPr>
            <a:r>
              <a:rPr sz="3200" dirty="0"/>
              <a:t>Only work on lower memory addresses</a:t>
            </a:r>
          </a:p>
        </p:txBody>
      </p:sp>
    </p:spTree>
    <p:extLst>
      <p:ext uri="{BB962C8B-B14F-4D97-AF65-F5344CB8AC3E}">
        <p14:creationId xmlns:p14="http://schemas.microsoft.com/office/powerpoint/2010/main" val="9941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3036506" y="6415113"/>
            <a:ext cx="2391410" cy="120650"/>
          </a:xfrm>
          <a:custGeom>
            <a:avLst/>
            <a:gdLst/>
            <a:ahLst/>
            <a:cxnLst/>
            <a:rect l="l" t="t" r="r" b="b"/>
            <a:pathLst>
              <a:path w="2391410" h="120650">
                <a:moveTo>
                  <a:pt x="635" y="0"/>
                </a:moveTo>
                <a:lnTo>
                  <a:pt x="0" y="596"/>
                </a:lnTo>
                <a:lnTo>
                  <a:pt x="2391321" y="120656"/>
                </a:lnTo>
                <a:lnTo>
                  <a:pt x="2390673" y="119998"/>
                </a:lnTo>
                <a:lnTo>
                  <a:pt x="635" y="0"/>
                </a:lnTo>
                <a:close/>
              </a:path>
            </a:pathLst>
          </a:custGeom>
          <a:solidFill>
            <a:srgbClr val="C0C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35198" y="6415697"/>
            <a:ext cx="2393950" cy="121920"/>
          </a:xfrm>
          <a:custGeom>
            <a:avLst/>
            <a:gdLst/>
            <a:ahLst/>
            <a:cxnLst/>
            <a:rect l="l" t="t" r="r" b="b"/>
            <a:pathLst>
              <a:path w="2393950" h="121920">
                <a:moveTo>
                  <a:pt x="1308" y="0"/>
                </a:moveTo>
                <a:lnTo>
                  <a:pt x="0" y="1231"/>
                </a:lnTo>
                <a:lnTo>
                  <a:pt x="2393950" y="121409"/>
                </a:lnTo>
                <a:lnTo>
                  <a:pt x="2392616" y="120069"/>
                </a:lnTo>
                <a:lnTo>
                  <a:pt x="1308" y="0"/>
                </a:lnTo>
                <a:close/>
              </a:path>
            </a:pathLst>
          </a:custGeom>
          <a:solidFill>
            <a:srgbClr val="BEC0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33890" y="6416916"/>
            <a:ext cx="2397125" cy="121920"/>
          </a:xfrm>
          <a:custGeom>
            <a:avLst/>
            <a:gdLst/>
            <a:ahLst/>
            <a:cxnLst/>
            <a:rect l="l" t="t" r="r" b="b"/>
            <a:pathLst>
              <a:path w="2397125" h="121920">
                <a:moveTo>
                  <a:pt x="1295" y="0"/>
                </a:moveTo>
                <a:lnTo>
                  <a:pt x="0" y="1193"/>
                </a:lnTo>
                <a:lnTo>
                  <a:pt x="2396578" y="121525"/>
                </a:lnTo>
                <a:lnTo>
                  <a:pt x="2395258" y="120196"/>
                </a:lnTo>
                <a:lnTo>
                  <a:pt x="1295" y="0"/>
                </a:lnTo>
                <a:close/>
              </a:path>
            </a:pathLst>
          </a:custGeom>
          <a:solidFill>
            <a:srgbClr val="BBBD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32569" y="6418110"/>
            <a:ext cx="2399665" cy="121920"/>
          </a:xfrm>
          <a:custGeom>
            <a:avLst/>
            <a:gdLst/>
            <a:ahLst/>
            <a:cxnLst/>
            <a:rect l="l" t="t" r="r" b="b"/>
            <a:pathLst>
              <a:path w="2399665" h="121920">
                <a:moveTo>
                  <a:pt x="1320" y="0"/>
                </a:moveTo>
                <a:lnTo>
                  <a:pt x="0" y="1193"/>
                </a:lnTo>
                <a:lnTo>
                  <a:pt x="2399245" y="121654"/>
                </a:lnTo>
                <a:lnTo>
                  <a:pt x="2397899" y="120326"/>
                </a:lnTo>
                <a:lnTo>
                  <a:pt x="1320" y="0"/>
                </a:lnTo>
                <a:close/>
              </a:path>
            </a:pathLst>
          </a:custGeom>
          <a:solidFill>
            <a:srgbClr val="B9B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31274" y="6419303"/>
            <a:ext cx="2402205" cy="121920"/>
          </a:xfrm>
          <a:custGeom>
            <a:avLst/>
            <a:gdLst/>
            <a:ahLst/>
            <a:cxnLst/>
            <a:rect l="l" t="t" r="r" b="b"/>
            <a:pathLst>
              <a:path w="2402204" h="121920">
                <a:moveTo>
                  <a:pt x="1308" y="0"/>
                </a:moveTo>
                <a:lnTo>
                  <a:pt x="0" y="1193"/>
                </a:lnTo>
                <a:lnTo>
                  <a:pt x="2401900" y="121795"/>
                </a:lnTo>
                <a:lnTo>
                  <a:pt x="2400541" y="120455"/>
                </a:lnTo>
                <a:lnTo>
                  <a:pt x="1308" y="0"/>
                </a:lnTo>
                <a:close/>
              </a:path>
            </a:pathLst>
          </a:custGeom>
          <a:solidFill>
            <a:srgbClr val="B7B9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29991" y="6420497"/>
            <a:ext cx="2404745" cy="121920"/>
          </a:xfrm>
          <a:custGeom>
            <a:avLst/>
            <a:gdLst/>
            <a:ahLst/>
            <a:cxnLst/>
            <a:rect l="l" t="t" r="r" b="b"/>
            <a:pathLst>
              <a:path w="2404745" h="121920">
                <a:moveTo>
                  <a:pt x="1282" y="0"/>
                </a:moveTo>
                <a:lnTo>
                  <a:pt x="0" y="1168"/>
                </a:lnTo>
                <a:lnTo>
                  <a:pt x="2404529" y="121889"/>
                </a:lnTo>
                <a:lnTo>
                  <a:pt x="2403182" y="120596"/>
                </a:lnTo>
                <a:lnTo>
                  <a:pt x="1282" y="0"/>
                </a:lnTo>
                <a:close/>
              </a:path>
            </a:pathLst>
          </a:custGeom>
          <a:solidFill>
            <a:srgbClr val="B4B6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28670" y="6421666"/>
            <a:ext cx="2407285" cy="122555"/>
          </a:xfrm>
          <a:custGeom>
            <a:avLst/>
            <a:gdLst/>
            <a:ahLst/>
            <a:cxnLst/>
            <a:rect l="l" t="t" r="r" b="b"/>
            <a:pathLst>
              <a:path w="2407285" h="122554">
                <a:moveTo>
                  <a:pt x="1320" y="0"/>
                </a:moveTo>
                <a:lnTo>
                  <a:pt x="0" y="1181"/>
                </a:lnTo>
                <a:lnTo>
                  <a:pt x="2407246" y="122044"/>
                </a:lnTo>
                <a:lnTo>
                  <a:pt x="2406777" y="121617"/>
                </a:lnTo>
                <a:lnTo>
                  <a:pt x="2405862" y="120728"/>
                </a:lnTo>
                <a:lnTo>
                  <a:pt x="1320" y="0"/>
                </a:lnTo>
                <a:close/>
              </a:path>
            </a:pathLst>
          </a:custGeom>
          <a:solidFill>
            <a:srgbClr val="B2B4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27375" y="6422847"/>
            <a:ext cx="2410460" cy="122555"/>
          </a:xfrm>
          <a:custGeom>
            <a:avLst/>
            <a:gdLst/>
            <a:ahLst/>
            <a:cxnLst/>
            <a:rect l="l" t="t" r="r" b="b"/>
            <a:pathLst>
              <a:path w="2410460" h="122554">
                <a:moveTo>
                  <a:pt x="1295" y="0"/>
                </a:moveTo>
                <a:lnTo>
                  <a:pt x="863" y="406"/>
                </a:lnTo>
                <a:lnTo>
                  <a:pt x="419" y="787"/>
                </a:lnTo>
                <a:lnTo>
                  <a:pt x="0" y="1181"/>
                </a:lnTo>
                <a:lnTo>
                  <a:pt x="2409926" y="122186"/>
                </a:lnTo>
                <a:lnTo>
                  <a:pt x="2409012" y="121297"/>
                </a:lnTo>
                <a:lnTo>
                  <a:pt x="2408529" y="120858"/>
                </a:lnTo>
                <a:lnTo>
                  <a:pt x="1295" y="0"/>
                </a:lnTo>
                <a:close/>
              </a:path>
            </a:pathLst>
          </a:custGeom>
          <a:solidFill>
            <a:srgbClr val="B0B2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26079" y="6424028"/>
            <a:ext cx="2413000" cy="122555"/>
          </a:xfrm>
          <a:custGeom>
            <a:avLst/>
            <a:gdLst/>
            <a:ahLst/>
            <a:cxnLst/>
            <a:rect l="l" t="t" r="r" b="b"/>
            <a:pathLst>
              <a:path w="2413000" h="122554">
                <a:moveTo>
                  <a:pt x="1282" y="0"/>
                </a:moveTo>
                <a:lnTo>
                  <a:pt x="0" y="1168"/>
                </a:lnTo>
                <a:lnTo>
                  <a:pt x="2412631" y="122293"/>
                </a:lnTo>
                <a:lnTo>
                  <a:pt x="2411234" y="121000"/>
                </a:lnTo>
                <a:lnTo>
                  <a:pt x="1282" y="0"/>
                </a:lnTo>
                <a:close/>
              </a:path>
            </a:pathLst>
          </a:custGeom>
          <a:solidFill>
            <a:srgbClr val="AEB0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24720" y="6425184"/>
            <a:ext cx="2415540" cy="122555"/>
          </a:xfrm>
          <a:custGeom>
            <a:avLst/>
            <a:gdLst/>
            <a:ahLst/>
            <a:cxnLst/>
            <a:rect l="l" t="t" r="r" b="b"/>
            <a:pathLst>
              <a:path w="2415540" h="122554">
                <a:moveTo>
                  <a:pt x="1358" y="0"/>
                </a:moveTo>
                <a:lnTo>
                  <a:pt x="0" y="1206"/>
                </a:lnTo>
                <a:lnTo>
                  <a:pt x="2415476" y="122486"/>
                </a:lnTo>
                <a:lnTo>
                  <a:pt x="2413990" y="121133"/>
                </a:lnTo>
                <a:lnTo>
                  <a:pt x="1358" y="0"/>
                </a:lnTo>
                <a:close/>
              </a:path>
            </a:pathLst>
          </a:custGeom>
          <a:solidFill>
            <a:srgbClr val="ABAD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23400" y="6426390"/>
            <a:ext cx="2418715" cy="123189"/>
          </a:xfrm>
          <a:custGeom>
            <a:avLst/>
            <a:gdLst/>
            <a:ahLst/>
            <a:cxnLst/>
            <a:rect l="l" t="t" r="r" b="b"/>
            <a:pathLst>
              <a:path w="2418715" h="123190">
                <a:moveTo>
                  <a:pt x="1320" y="0"/>
                </a:moveTo>
                <a:lnTo>
                  <a:pt x="0" y="1181"/>
                </a:lnTo>
                <a:lnTo>
                  <a:pt x="2418270" y="122601"/>
                </a:lnTo>
                <a:lnTo>
                  <a:pt x="2416797" y="121285"/>
                </a:lnTo>
                <a:lnTo>
                  <a:pt x="1320" y="0"/>
                </a:lnTo>
                <a:close/>
              </a:path>
            </a:pathLst>
          </a:custGeom>
          <a:solidFill>
            <a:srgbClr val="A9AB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22003" y="6427571"/>
            <a:ext cx="2421255" cy="123189"/>
          </a:xfrm>
          <a:custGeom>
            <a:avLst/>
            <a:gdLst/>
            <a:ahLst/>
            <a:cxnLst/>
            <a:rect l="l" t="t" r="r" b="b"/>
            <a:pathLst>
              <a:path w="2421254" h="123190">
                <a:moveTo>
                  <a:pt x="1384" y="0"/>
                </a:moveTo>
                <a:lnTo>
                  <a:pt x="0" y="1219"/>
                </a:lnTo>
                <a:lnTo>
                  <a:pt x="2421242" y="122779"/>
                </a:lnTo>
                <a:lnTo>
                  <a:pt x="2419680" y="121415"/>
                </a:lnTo>
                <a:lnTo>
                  <a:pt x="1384" y="0"/>
                </a:lnTo>
                <a:close/>
              </a:path>
            </a:pathLst>
          </a:custGeom>
          <a:solidFill>
            <a:srgbClr val="A7A9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20593" y="6428790"/>
            <a:ext cx="2424430" cy="123189"/>
          </a:xfrm>
          <a:custGeom>
            <a:avLst/>
            <a:gdLst/>
            <a:ahLst/>
            <a:cxnLst/>
            <a:rect l="l" t="t" r="r" b="b"/>
            <a:pathLst>
              <a:path w="2424429" h="123190">
                <a:moveTo>
                  <a:pt x="1409" y="0"/>
                </a:moveTo>
                <a:lnTo>
                  <a:pt x="0" y="1231"/>
                </a:lnTo>
                <a:lnTo>
                  <a:pt x="2424252" y="122955"/>
                </a:lnTo>
                <a:lnTo>
                  <a:pt x="2422651" y="121566"/>
                </a:lnTo>
                <a:lnTo>
                  <a:pt x="1409" y="0"/>
                </a:lnTo>
                <a:close/>
              </a:path>
            </a:pathLst>
          </a:custGeom>
          <a:solidFill>
            <a:srgbClr val="A5A7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19145" y="6430022"/>
            <a:ext cx="2427605" cy="123189"/>
          </a:xfrm>
          <a:custGeom>
            <a:avLst/>
            <a:gdLst/>
            <a:ahLst/>
            <a:cxnLst/>
            <a:rect l="l" t="t" r="r" b="b"/>
            <a:pathLst>
              <a:path w="2427604" h="123190">
                <a:moveTo>
                  <a:pt x="1447" y="0"/>
                </a:moveTo>
                <a:lnTo>
                  <a:pt x="0" y="1257"/>
                </a:lnTo>
                <a:lnTo>
                  <a:pt x="2427376" y="123140"/>
                </a:lnTo>
                <a:lnTo>
                  <a:pt x="2426258" y="122214"/>
                </a:lnTo>
                <a:lnTo>
                  <a:pt x="2425712" y="121728"/>
                </a:lnTo>
                <a:lnTo>
                  <a:pt x="1447" y="0"/>
                </a:lnTo>
                <a:close/>
              </a:path>
            </a:pathLst>
          </a:custGeom>
          <a:solidFill>
            <a:srgbClr val="A2A5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17596" y="6431292"/>
            <a:ext cx="2430780" cy="123825"/>
          </a:xfrm>
          <a:custGeom>
            <a:avLst/>
            <a:gdLst/>
            <a:ahLst/>
            <a:cxnLst/>
            <a:rect l="l" t="t" r="r" b="b"/>
            <a:pathLst>
              <a:path w="2430779" h="123825">
                <a:moveTo>
                  <a:pt x="1549" y="0"/>
                </a:moveTo>
                <a:lnTo>
                  <a:pt x="0" y="1320"/>
                </a:lnTo>
                <a:lnTo>
                  <a:pt x="2430754" y="123369"/>
                </a:lnTo>
                <a:lnTo>
                  <a:pt x="2428925" y="121862"/>
                </a:lnTo>
                <a:lnTo>
                  <a:pt x="1549" y="0"/>
                </a:lnTo>
                <a:close/>
              </a:path>
            </a:pathLst>
          </a:custGeom>
          <a:solidFill>
            <a:srgbClr val="A0A2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16008" y="6432626"/>
            <a:ext cx="2434590" cy="123825"/>
          </a:xfrm>
          <a:custGeom>
            <a:avLst/>
            <a:gdLst/>
            <a:ahLst/>
            <a:cxnLst/>
            <a:rect l="l" t="t" r="r" b="b"/>
            <a:pathLst>
              <a:path w="2434590" h="123825">
                <a:moveTo>
                  <a:pt x="1587" y="0"/>
                </a:moveTo>
                <a:lnTo>
                  <a:pt x="507" y="914"/>
                </a:lnTo>
                <a:lnTo>
                  <a:pt x="0" y="1371"/>
                </a:lnTo>
                <a:lnTo>
                  <a:pt x="2434259" y="123592"/>
                </a:lnTo>
                <a:lnTo>
                  <a:pt x="2432329" y="122038"/>
                </a:lnTo>
                <a:lnTo>
                  <a:pt x="1587" y="0"/>
                </a:lnTo>
                <a:close/>
              </a:path>
            </a:pathLst>
          </a:custGeom>
          <a:solidFill>
            <a:srgbClr val="9EA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14256" y="6433997"/>
            <a:ext cx="2438400" cy="124460"/>
          </a:xfrm>
          <a:custGeom>
            <a:avLst/>
            <a:gdLst/>
            <a:ahLst/>
            <a:cxnLst/>
            <a:rect l="l" t="t" r="r" b="b"/>
            <a:pathLst>
              <a:path w="2438400" h="124459">
                <a:moveTo>
                  <a:pt x="1739" y="0"/>
                </a:moveTo>
                <a:lnTo>
                  <a:pt x="0" y="1473"/>
                </a:lnTo>
                <a:lnTo>
                  <a:pt x="2438146" y="123883"/>
                </a:lnTo>
                <a:lnTo>
                  <a:pt x="2436012" y="122223"/>
                </a:lnTo>
                <a:lnTo>
                  <a:pt x="1739" y="0"/>
                </a:lnTo>
                <a:close/>
              </a:path>
            </a:pathLst>
          </a:custGeom>
          <a:solidFill>
            <a:srgbClr val="9C9E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12262" y="6435471"/>
            <a:ext cx="2442845" cy="124460"/>
          </a:xfrm>
          <a:custGeom>
            <a:avLst/>
            <a:gdLst/>
            <a:ahLst/>
            <a:cxnLst/>
            <a:rect l="l" t="t" r="r" b="b"/>
            <a:pathLst>
              <a:path w="2442845" h="124459">
                <a:moveTo>
                  <a:pt x="1993" y="0"/>
                </a:moveTo>
                <a:lnTo>
                  <a:pt x="0" y="1689"/>
                </a:lnTo>
                <a:lnTo>
                  <a:pt x="2442654" y="124308"/>
                </a:lnTo>
                <a:lnTo>
                  <a:pt x="2440139" y="122411"/>
                </a:lnTo>
                <a:lnTo>
                  <a:pt x="1993" y="0"/>
                </a:lnTo>
                <a:close/>
              </a:path>
            </a:pathLst>
          </a:custGeom>
          <a:solidFill>
            <a:srgbClr val="9A9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09861" y="6437147"/>
            <a:ext cx="2448560" cy="125095"/>
          </a:xfrm>
          <a:custGeom>
            <a:avLst/>
            <a:gdLst/>
            <a:ahLst/>
            <a:cxnLst/>
            <a:rect l="l" t="t" r="r" b="b"/>
            <a:pathLst>
              <a:path w="2448560" h="125095">
                <a:moveTo>
                  <a:pt x="2400" y="0"/>
                </a:moveTo>
                <a:lnTo>
                  <a:pt x="0" y="1968"/>
                </a:lnTo>
                <a:lnTo>
                  <a:pt x="2448204" y="124891"/>
                </a:lnTo>
                <a:lnTo>
                  <a:pt x="2447175" y="124180"/>
                </a:lnTo>
                <a:lnTo>
                  <a:pt x="2445054" y="122638"/>
                </a:lnTo>
                <a:lnTo>
                  <a:pt x="2400" y="0"/>
                </a:lnTo>
                <a:close/>
              </a:path>
            </a:pathLst>
          </a:custGeom>
          <a:solidFill>
            <a:srgbClr val="979A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98444" y="6439115"/>
            <a:ext cx="2479675" cy="132715"/>
          </a:xfrm>
          <a:custGeom>
            <a:avLst/>
            <a:gdLst/>
            <a:ahLst/>
            <a:cxnLst/>
            <a:rect l="l" t="t" r="r" b="b"/>
            <a:pathLst>
              <a:path w="2479675" h="132715">
                <a:moveTo>
                  <a:pt x="11417" y="0"/>
                </a:moveTo>
                <a:lnTo>
                  <a:pt x="5194" y="5054"/>
                </a:lnTo>
                <a:lnTo>
                  <a:pt x="1130" y="7835"/>
                </a:lnTo>
                <a:lnTo>
                  <a:pt x="2479238" y="132267"/>
                </a:lnTo>
                <a:lnTo>
                  <a:pt x="2474810" y="132043"/>
                </a:lnTo>
                <a:lnTo>
                  <a:pt x="2467902" y="128710"/>
                </a:lnTo>
                <a:lnTo>
                  <a:pt x="2459621" y="122923"/>
                </a:lnTo>
                <a:lnTo>
                  <a:pt x="11417" y="0"/>
                </a:lnTo>
                <a:close/>
              </a:path>
              <a:path w="2479675" h="132715">
                <a:moveTo>
                  <a:pt x="0" y="7785"/>
                </a:moveTo>
                <a:lnTo>
                  <a:pt x="1011" y="7835"/>
                </a:lnTo>
                <a:lnTo>
                  <a:pt x="0" y="7785"/>
                </a:lnTo>
                <a:close/>
              </a:path>
            </a:pathLst>
          </a:custGeom>
          <a:solidFill>
            <a:srgbClr val="9597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68873" y="4374563"/>
            <a:ext cx="0" cy="2059939"/>
          </a:xfrm>
          <a:custGeom>
            <a:avLst/>
            <a:gdLst/>
            <a:ahLst/>
            <a:cxnLst/>
            <a:rect l="l" t="t" r="r" b="b"/>
            <a:pathLst>
              <a:path h="2059939">
                <a:moveTo>
                  <a:pt x="0" y="0"/>
                </a:moveTo>
                <a:lnTo>
                  <a:pt x="0" y="2059891"/>
                </a:lnTo>
              </a:path>
            </a:pathLst>
          </a:custGeom>
          <a:ln w="4063">
            <a:solidFill>
              <a:srgbClr val="AEB0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69108" y="4374216"/>
            <a:ext cx="0" cy="2059939"/>
          </a:xfrm>
          <a:custGeom>
            <a:avLst/>
            <a:gdLst/>
            <a:ahLst/>
            <a:cxnLst/>
            <a:rect l="l" t="t" r="r" b="b"/>
            <a:pathLst>
              <a:path h="2059939">
                <a:moveTo>
                  <a:pt x="0" y="0"/>
                </a:moveTo>
                <a:lnTo>
                  <a:pt x="0" y="2059781"/>
                </a:lnTo>
              </a:path>
            </a:pathLst>
          </a:custGeom>
          <a:ln w="4025">
            <a:solidFill>
              <a:srgbClr val="ABAD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69299" y="4373814"/>
            <a:ext cx="0" cy="2059939"/>
          </a:xfrm>
          <a:custGeom>
            <a:avLst/>
            <a:gdLst/>
            <a:ahLst/>
            <a:cxnLst/>
            <a:rect l="l" t="t" r="r" b="b"/>
            <a:pathLst>
              <a:path h="2059939">
                <a:moveTo>
                  <a:pt x="0" y="0"/>
                </a:moveTo>
                <a:lnTo>
                  <a:pt x="0" y="2059624"/>
                </a:lnTo>
              </a:path>
            </a:pathLst>
          </a:custGeom>
          <a:ln w="3974">
            <a:solidFill>
              <a:srgbClr val="A9AB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69432" y="4373531"/>
            <a:ext cx="0" cy="2059305"/>
          </a:xfrm>
          <a:custGeom>
            <a:avLst/>
            <a:gdLst/>
            <a:ahLst/>
            <a:cxnLst/>
            <a:rect l="l" t="t" r="r" b="b"/>
            <a:pathLst>
              <a:path h="2059304">
                <a:moveTo>
                  <a:pt x="0" y="0"/>
                </a:moveTo>
                <a:lnTo>
                  <a:pt x="0" y="2059260"/>
                </a:lnTo>
              </a:path>
            </a:pathLst>
          </a:custGeom>
          <a:ln w="3910">
            <a:solidFill>
              <a:srgbClr val="A7A9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69501" y="4373426"/>
            <a:ext cx="0" cy="2058670"/>
          </a:xfrm>
          <a:custGeom>
            <a:avLst/>
            <a:gdLst/>
            <a:ahLst/>
            <a:cxnLst/>
            <a:rect l="l" t="t" r="r" b="b"/>
            <a:pathLst>
              <a:path h="2058670">
                <a:moveTo>
                  <a:pt x="0" y="0"/>
                </a:moveTo>
                <a:lnTo>
                  <a:pt x="0" y="2058654"/>
                </a:lnTo>
              </a:path>
            </a:pathLst>
          </a:custGeom>
          <a:ln w="3846">
            <a:solidFill>
              <a:srgbClr val="A5A7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08960" y="4312579"/>
            <a:ext cx="62230" cy="62865"/>
          </a:xfrm>
          <a:custGeom>
            <a:avLst/>
            <a:gdLst/>
            <a:ahLst/>
            <a:cxnLst/>
            <a:rect l="l" t="t" r="r" b="b"/>
            <a:pathLst>
              <a:path w="62229" h="62864">
                <a:moveTo>
                  <a:pt x="9" y="0"/>
                </a:moveTo>
                <a:lnTo>
                  <a:pt x="61691" y="62393"/>
                </a:lnTo>
                <a:lnTo>
                  <a:pt x="9" y="0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08969" y="4312267"/>
            <a:ext cx="62230" cy="62865"/>
          </a:xfrm>
          <a:custGeom>
            <a:avLst/>
            <a:gdLst/>
            <a:ahLst/>
            <a:cxnLst/>
            <a:rect l="l" t="t" r="r" b="b"/>
            <a:pathLst>
              <a:path w="62229" h="62864">
                <a:moveTo>
                  <a:pt x="196" y="0"/>
                </a:moveTo>
                <a:lnTo>
                  <a:pt x="0" y="311"/>
                </a:lnTo>
                <a:lnTo>
                  <a:pt x="61694" y="62679"/>
                </a:lnTo>
                <a:lnTo>
                  <a:pt x="61885" y="62361"/>
                </a:lnTo>
                <a:lnTo>
                  <a:pt x="196" y="0"/>
                </a:lnTo>
                <a:close/>
              </a:path>
            </a:pathLst>
          </a:custGeom>
          <a:solidFill>
            <a:srgbClr val="CED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09166" y="4311987"/>
            <a:ext cx="62230" cy="62865"/>
          </a:xfrm>
          <a:custGeom>
            <a:avLst/>
            <a:gdLst/>
            <a:ahLst/>
            <a:cxnLst/>
            <a:rect l="l" t="t" r="r" b="b"/>
            <a:pathLst>
              <a:path w="62229" h="62864">
                <a:moveTo>
                  <a:pt x="176" y="0"/>
                </a:moveTo>
                <a:lnTo>
                  <a:pt x="0" y="280"/>
                </a:lnTo>
                <a:lnTo>
                  <a:pt x="61675" y="62641"/>
                </a:lnTo>
                <a:lnTo>
                  <a:pt x="61853" y="62349"/>
                </a:lnTo>
                <a:lnTo>
                  <a:pt x="176" y="0"/>
                </a:lnTo>
                <a:close/>
              </a:path>
            </a:pathLst>
          </a:custGeom>
          <a:solidFill>
            <a:srgbClr val="CCCD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09343" y="4311731"/>
            <a:ext cx="62230" cy="62865"/>
          </a:xfrm>
          <a:custGeom>
            <a:avLst/>
            <a:gdLst/>
            <a:ahLst/>
            <a:cxnLst/>
            <a:rect l="l" t="t" r="r" b="b"/>
            <a:pathLst>
              <a:path w="62229" h="62864">
                <a:moveTo>
                  <a:pt x="161" y="0"/>
                </a:moveTo>
                <a:lnTo>
                  <a:pt x="0" y="256"/>
                </a:lnTo>
                <a:lnTo>
                  <a:pt x="61664" y="62593"/>
                </a:lnTo>
                <a:lnTo>
                  <a:pt x="61803" y="62313"/>
                </a:lnTo>
                <a:lnTo>
                  <a:pt x="161" y="0"/>
                </a:lnTo>
                <a:close/>
              </a:path>
            </a:pathLst>
          </a:custGeom>
          <a:solidFill>
            <a:srgbClr val="C9CB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09505" y="4311490"/>
            <a:ext cx="62230" cy="62865"/>
          </a:xfrm>
          <a:custGeom>
            <a:avLst/>
            <a:gdLst/>
            <a:ahLst/>
            <a:cxnLst/>
            <a:rect l="l" t="t" r="r" b="b"/>
            <a:pathLst>
              <a:path w="62229" h="62864">
                <a:moveTo>
                  <a:pt x="151" y="0"/>
                </a:moveTo>
                <a:lnTo>
                  <a:pt x="0" y="240"/>
                </a:lnTo>
                <a:lnTo>
                  <a:pt x="61629" y="62554"/>
                </a:lnTo>
                <a:lnTo>
                  <a:pt x="61743" y="62275"/>
                </a:lnTo>
                <a:lnTo>
                  <a:pt x="151" y="0"/>
                </a:lnTo>
                <a:close/>
              </a:path>
            </a:pathLst>
          </a:custGeom>
          <a:solidFill>
            <a:srgbClr val="C7C9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09657" y="4311288"/>
            <a:ext cx="62230" cy="62865"/>
          </a:xfrm>
          <a:custGeom>
            <a:avLst/>
            <a:gdLst/>
            <a:ahLst/>
            <a:cxnLst/>
            <a:rect l="l" t="t" r="r" b="b"/>
            <a:pathLst>
              <a:path w="62229" h="62864">
                <a:moveTo>
                  <a:pt x="127" y="0"/>
                </a:moveTo>
                <a:lnTo>
                  <a:pt x="0" y="201"/>
                </a:lnTo>
                <a:lnTo>
                  <a:pt x="61591" y="62477"/>
                </a:lnTo>
                <a:lnTo>
                  <a:pt x="61680" y="62210"/>
                </a:lnTo>
                <a:lnTo>
                  <a:pt x="127" y="0"/>
                </a:lnTo>
                <a:close/>
              </a:path>
            </a:pathLst>
          </a:custGeom>
          <a:solidFill>
            <a:srgbClr val="C5C7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09784" y="4311087"/>
            <a:ext cx="61594" cy="62865"/>
          </a:xfrm>
          <a:custGeom>
            <a:avLst/>
            <a:gdLst/>
            <a:ahLst/>
            <a:cxnLst/>
            <a:rect l="l" t="t" r="r" b="b"/>
            <a:pathLst>
              <a:path w="61595" h="62864">
                <a:moveTo>
                  <a:pt x="127" y="0"/>
                </a:moveTo>
                <a:lnTo>
                  <a:pt x="0" y="201"/>
                </a:lnTo>
                <a:lnTo>
                  <a:pt x="61553" y="62411"/>
                </a:lnTo>
                <a:lnTo>
                  <a:pt x="61603" y="62145"/>
                </a:lnTo>
                <a:lnTo>
                  <a:pt x="127" y="0"/>
                </a:lnTo>
                <a:close/>
              </a:path>
            </a:pathLst>
          </a:custGeom>
          <a:solidFill>
            <a:srgbClr val="C2C4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09860" y="4310743"/>
            <a:ext cx="61594" cy="62865"/>
          </a:xfrm>
          <a:custGeom>
            <a:avLst/>
            <a:gdLst/>
            <a:ahLst/>
            <a:cxnLst/>
            <a:rect l="l" t="t" r="r" b="b"/>
            <a:pathLst>
              <a:path w="61595" h="62864">
                <a:moveTo>
                  <a:pt x="0" y="0"/>
                </a:moveTo>
                <a:lnTo>
                  <a:pt x="51" y="343"/>
                </a:lnTo>
                <a:lnTo>
                  <a:pt x="61528" y="62489"/>
                </a:lnTo>
                <a:lnTo>
                  <a:pt x="61553" y="62235"/>
                </a:lnTo>
                <a:lnTo>
                  <a:pt x="0" y="0"/>
                </a:lnTo>
                <a:close/>
              </a:path>
            </a:pathLst>
          </a:custGeom>
          <a:solidFill>
            <a:srgbClr val="C0C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09789" y="4310444"/>
            <a:ext cx="62230" cy="62865"/>
          </a:xfrm>
          <a:custGeom>
            <a:avLst/>
            <a:gdLst/>
            <a:ahLst/>
            <a:cxnLst/>
            <a:rect l="l" t="t" r="r" b="b"/>
            <a:pathLst>
              <a:path w="62229" h="62864">
                <a:moveTo>
                  <a:pt x="0" y="0"/>
                </a:moveTo>
                <a:lnTo>
                  <a:pt x="74" y="315"/>
                </a:lnTo>
                <a:lnTo>
                  <a:pt x="61624" y="62546"/>
                </a:lnTo>
                <a:lnTo>
                  <a:pt x="61635" y="62291"/>
                </a:lnTo>
                <a:lnTo>
                  <a:pt x="0" y="0"/>
                </a:lnTo>
                <a:close/>
              </a:path>
            </a:pathLst>
          </a:custGeom>
          <a:solidFill>
            <a:srgbClr val="BEC0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509722" y="4310162"/>
            <a:ext cx="62230" cy="62865"/>
          </a:xfrm>
          <a:custGeom>
            <a:avLst/>
            <a:gdLst/>
            <a:ahLst/>
            <a:cxnLst/>
            <a:rect l="l" t="t" r="r" b="b"/>
            <a:pathLst>
              <a:path w="62229" h="62864">
                <a:moveTo>
                  <a:pt x="0" y="0"/>
                </a:moveTo>
                <a:lnTo>
                  <a:pt x="66" y="281"/>
                </a:lnTo>
                <a:lnTo>
                  <a:pt x="61701" y="62585"/>
                </a:lnTo>
                <a:lnTo>
                  <a:pt x="61677" y="62345"/>
                </a:lnTo>
                <a:lnTo>
                  <a:pt x="0" y="0"/>
                </a:lnTo>
                <a:close/>
              </a:path>
            </a:pathLst>
          </a:custGeom>
          <a:solidFill>
            <a:srgbClr val="BBBD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509664" y="4309914"/>
            <a:ext cx="62230" cy="62865"/>
          </a:xfrm>
          <a:custGeom>
            <a:avLst/>
            <a:gdLst/>
            <a:ahLst/>
            <a:cxnLst/>
            <a:rect l="l" t="t" r="r" b="b"/>
            <a:pathLst>
              <a:path w="62229" h="62864">
                <a:moveTo>
                  <a:pt x="0" y="0"/>
                </a:moveTo>
                <a:lnTo>
                  <a:pt x="54" y="231"/>
                </a:lnTo>
                <a:lnTo>
                  <a:pt x="61736" y="62581"/>
                </a:lnTo>
                <a:lnTo>
                  <a:pt x="61685" y="62365"/>
                </a:lnTo>
                <a:lnTo>
                  <a:pt x="0" y="0"/>
                </a:lnTo>
                <a:close/>
              </a:path>
            </a:pathLst>
          </a:custGeom>
          <a:solidFill>
            <a:srgbClr val="B9B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09622" y="4309733"/>
            <a:ext cx="62230" cy="62865"/>
          </a:xfrm>
          <a:custGeom>
            <a:avLst/>
            <a:gdLst/>
            <a:ahLst/>
            <a:cxnLst/>
            <a:rect l="l" t="t" r="r" b="b"/>
            <a:pathLst>
              <a:path w="62229" h="62864">
                <a:moveTo>
                  <a:pt x="0" y="0"/>
                </a:moveTo>
                <a:lnTo>
                  <a:pt x="42" y="180"/>
                </a:lnTo>
                <a:lnTo>
                  <a:pt x="61740" y="62546"/>
                </a:lnTo>
                <a:lnTo>
                  <a:pt x="61664" y="62330"/>
                </a:lnTo>
                <a:lnTo>
                  <a:pt x="0" y="0"/>
                </a:lnTo>
                <a:close/>
              </a:path>
            </a:pathLst>
          </a:custGeom>
          <a:solidFill>
            <a:srgbClr val="B7B9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509587" y="4309587"/>
            <a:ext cx="62230" cy="62865"/>
          </a:xfrm>
          <a:custGeom>
            <a:avLst/>
            <a:gdLst/>
            <a:ahLst/>
            <a:cxnLst/>
            <a:rect l="l" t="t" r="r" b="b"/>
            <a:pathLst>
              <a:path w="62229" h="62864">
                <a:moveTo>
                  <a:pt x="0" y="0"/>
                </a:moveTo>
                <a:lnTo>
                  <a:pt x="34" y="146"/>
                </a:lnTo>
                <a:lnTo>
                  <a:pt x="61699" y="62489"/>
                </a:lnTo>
                <a:lnTo>
                  <a:pt x="61584" y="62260"/>
                </a:lnTo>
                <a:lnTo>
                  <a:pt x="0" y="0"/>
                </a:lnTo>
                <a:close/>
              </a:path>
            </a:pathLst>
          </a:custGeom>
          <a:solidFill>
            <a:srgbClr val="B4B6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09572" y="4309524"/>
            <a:ext cx="61594" cy="62865"/>
          </a:xfrm>
          <a:custGeom>
            <a:avLst/>
            <a:gdLst/>
            <a:ahLst/>
            <a:cxnLst/>
            <a:rect l="l" t="t" r="r" b="b"/>
            <a:pathLst>
              <a:path w="61595" h="62864">
                <a:moveTo>
                  <a:pt x="0" y="0"/>
                </a:moveTo>
                <a:lnTo>
                  <a:pt x="61599" y="62323"/>
                </a:lnTo>
                <a:lnTo>
                  <a:pt x="61482" y="62139"/>
                </a:lnTo>
                <a:lnTo>
                  <a:pt x="0" y="0"/>
                </a:lnTo>
                <a:close/>
              </a:path>
            </a:pathLst>
          </a:custGeom>
          <a:solidFill>
            <a:srgbClr val="B2B4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509566" y="4309496"/>
            <a:ext cx="56515" cy="57150"/>
          </a:xfrm>
          <a:custGeom>
            <a:avLst/>
            <a:gdLst/>
            <a:ahLst/>
            <a:cxnLst/>
            <a:rect l="l" t="t" r="r" b="b"/>
            <a:pathLst>
              <a:path w="56514" h="57150">
                <a:moveTo>
                  <a:pt x="0" y="0"/>
                </a:moveTo>
                <a:lnTo>
                  <a:pt x="56253" y="56878"/>
                </a:lnTo>
                <a:lnTo>
                  <a:pt x="0" y="0"/>
                </a:lnTo>
                <a:close/>
              </a:path>
            </a:pathLst>
          </a:custGeom>
          <a:solidFill>
            <a:srgbClr val="B0B2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02711" y="4193921"/>
            <a:ext cx="142875" cy="187960"/>
          </a:xfrm>
          <a:custGeom>
            <a:avLst/>
            <a:gdLst/>
            <a:ahLst/>
            <a:cxnLst/>
            <a:rect l="l" t="t" r="r" b="b"/>
            <a:pathLst>
              <a:path w="142875" h="187960">
                <a:moveTo>
                  <a:pt x="142659" y="0"/>
                </a:moveTo>
                <a:lnTo>
                  <a:pt x="84645" y="52565"/>
                </a:lnTo>
                <a:lnTo>
                  <a:pt x="0" y="187617"/>
                </a:lnTo>
                <a:lnTo>
                  <a:pt x="58026" y="135039"/>
                </a:lnTo>
                <a:lnTo>
                  <a:pt x="142659" y="0"/>
                </a:lnTo>
                <a:close/>
              </a:path>
            </a:pathLst>
          </a:custGeom>
          <a:solidFill>
            <a:srgbClr val="9496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038640" y="4416209"/>
            <a:ext cx="0" cy="1999614"/>
          </a:xfrm>
          <a:custGeom>
            <a:avLst/>
            <a:gdLst/>
            <a:ahLst/>
            <a:cxnLst/>
            <a:rect l="l" t="t" r="r" b="b"/>
            <a:pathLst>
              <a:path h="1999614">
                <a:moveTo>
                  <a:pt x="0" y="0"/>
                </a:moveTo>
                <a:lnTo>
                  <a:pt x="0" y="1999521"/>
                </a:lnTo>
              </a:path>
            </a:pathLst>
          </a:custGeom>
          <a:ln w="4394">
            <a:solidFill>
              <a:srgbClr val="C0C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037592" y="4415523"/>
            <a:ext cx="0" cy="2001520"/>
          </a:xfrm>
          <a:custGeom>
            <a:avLst/>
            <a:gdLst/>
            <a:ahLst/>
            <a:cxnLst/>
            <a:rect l="l" t="t" r="r" b="b"/>
            <a:pathLst>
              <a:path h="2001520">
                <a:moveTo>
                  <a:pt x="0" y="0"/>
                </a:moveTo>
                <a:lnTo>
                  <a:pt x="0" y="2001492"/>
                </a:lnTo>
              </a:path>
            </a:pathLst>
          </a:custGeom>
          <a:ln w="5143">
            <a:solidFill>
              <a:srgbClr val="BEC0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036182" y="4414850"/>
            <a:ext cx="0" cy="2003425"/>
          </a:xfrm>
          <a:custGeom>
            <a:avLst/>
            <a:gdLst/>
            <a:ahLst/>
            <a:cxnLst/>
            <a:rect l="l" t="t" r="r" b="b"/>
            <a:pathLst>
              <a:path h="2003425">
                <a:moveTo>
                  <a:pt x="0" y="0"/>
                </a:moveTo>
                <a:lnTo>
                  <a:pt x="0" y="2003427"/>
                </a:lnTo>
              </a:path>
            </a:pathLst>
          </a:custGeom>
          <a:ln w="5117">
            <a:solidFill>
              <a:srgbClr val="BBBD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034773" y="4414164"/>
            <a:ext cx="0" cy="2005964"/>
          </a:xfrm>
          <a:custGeom>
            <a:avLst/>
            <a:gdLst/>
            <a:ahLst/>
            <a:cxnLst/>
            <a:rect l="l" t="t" r="r" b="b"/>
            <a:pathLst>
              <a:path h="2005964">
                <a:moveTo>
                  <a:pt x="0" y="0"/>
                </a:moveTo>
                <a:lnTo>
                  <a:pt x="0" y="2005386"/>
                </a:lnTo>
              </a:path>
            </a:pathLst>
          </a:custGeom>
          <a:ln w="5117">
            <a:solidFill>
              <a:srgbClr val="B9BB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033382" y="4413453"/>
            <a:ext cx="0" cy="2007870"/>
          </a:xfrm>
          <a:custGeom>
            <a:avLst/>
            <a:gdLst/>
            <a:ahLst/>
            <a:cxnLst/>
            <a:rect l="l" t="t" r="r" b="b"/>
            <a:pathLst>
              <a:path h="2007870">
                <a:moveTo>
                  <a:pt x="0" y="0"/>
                </a:moveTo>
                <a:lnTo>
                  <a:pt x="0" y="2007347"/>
                </a:lnTo>
              </a:path>
            </a:pathLst>
          </a:custGeom>
          <a:ln w="5105">
            <a:solidFill>
              <a:srgbClr val="B7B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032010" y="4412754"/>
            <a:ext cx="0" cy="2009775"/>
          </a:xfrm>
          <a:custGeom>
            <a:avLst/>
            <a:gdLst/>
            <a:ahLst/>
            <a:cxnLst/>
            <a:rect l="l" t="t" r="r" b="b"/>
            <a:pathLst>
              <a:path h="2009775">
                <a:moveTo>
                  <a:pt x="0" y="0"/>
                </a:moveTo>
                <a:lnTo>
                  <a:pt x="0" y="2009273"/>
                </a:lnTo>
              </a:path>
            </a:pathLst>
          </a:custGeom>
          <a:ln w="5079">
            <a:solidFill>
              <a:srgbClr val="B4B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30632" y="4412018"/>
            <a:ext cx="0" cy="2011680"/>
          </a:xfrm>
          <a:custGeom>
            <a:avLst/>
            <a:gdLst/>
            <a:ahLst/>
            <a:cxnLst/>
            <a:rect l="l" t="t" r="r" b="b"/>
            <a:pathLst>
              <a:path h="2011679">
                <a:moveTo>
                  <a:pt x="0" y="0"/>
                </a:moveTo>
                <a:lnTo>
                  <a:pt x="0" y="2011272"/>
                </a:lnTo>
              </a:path>
            </a:pathLst>
          </a:custGeom>
          <a:ln w="5117">
            <a:solidFill>
              <a:srgbClr val="B2B4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029261" y="4411281"/>
            <a:ext cx="0" cy="2013585"/>
          </a:xfrm>
          <a:custGeom>
            <a:avLst/>
            <a:gdLst/>
            <a:ahLst/>
            <a:cxnLst/>
            <a:rect l="l" t="t" r="r" b="b"/>
            <a:pathLst>
              <a:path h="2013585">
                <a:moveTo>
                  <a:pt x="0" y="0"/>
                </a:moveTo>
                <a:lnTo>
                  <a:pt x="0" y="2013236"/>
                </a:lnTo>
              </a:path>
            </a:pathLst>
          </a:custGeom>
          <a:ln w="5092">
            <a:solidFill>
              <a:srgbClr val="B0B2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027889" y="4410493"/>
            <a:ext cx="0" cy="2015489"/>
          </a:xfrm>
          <a:custGeom>
            <a:avLst/>
            <a:gdLst/>
            <a:ahLst/>
            <a:cxnLst/>
            <a:rect l="l" t="t" r="r" b="b"/>
            <a:pathLst>
              <a:path h="2015489">
                <a:moveTo>
                  <a:pt x="0" y="0"/>
                </a:moveTo>
                <a:lnTo>
                  <a:pt x="0" y="2015274"/>
                </a:lnTo>
              </a:path>
            </a:pathLst>
          </a:custGeom>
          <a:ln w="5117">
            <a:solidFill>
              <a:srgbClr val="AEB0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026498" y="4409706"/>
            <a:ext cx="0" cy="2017395"/>
          </a:xfrm>
          <a:custGeom>
            <a:avLst/>
            <a:gdLst/>
            <a:ahLst/>
            <a:cxnLst/>
            <a:rect l="l" t="t" r="r" b="b"/>
            <a:pathLst>
              <a:path h="2017395">
                <a:moveTo>
                  <a:pt x="0" y="0"/>
                </a:moveTo>
                <a:lnTo>
                  <a:pt x="0" y="2017323"/>
                </a:lnTo>
              </a:path>
            </a:pathLst>
          </a:custGeom>
          <a:ln w="5130">
            <a:solidFill>
              <a:srgbClr val="ABAD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025114" y="4408906"/>
            <a:ext cx="0" cy="2019935"/>
          </a:xfrm>
          <a:custGeom>
            <a:avLst/>
            <a:gdLst/>
            <a:ahLst/>
            <a:cxnLst/>
            <a:rect l="l" t="t" r="r" b="b"/>
            <a:pathLst>
              <a:path h="2019935">
                <a:moveTo>
                  <a:pt x="0" y="0"/>
                </a:moveTo>
                <a:lnTo>
                  <a:pt x="0" y="2019373"/>
                </a:lnTo>
              </a:path>
            </a:pathLst>
          </a:custGeom>
          <a:ln w="5130">
            <a:solidFill>
              <a:srgbClr val="A9AB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023698" y="4408017"/>
            <a:ext cx="0" cy="2021839"/>
          </a:xfrm>
          <a:custGeom>
            <a:avLst/>
            <a:gdLst/>
            <a:ahLst/>
            <a:cxnLst/>
            <a:rect l="l" t="t" r="r" b="b"/>
            <a:pathLst>
              <a:path h="2021839">
                <a:moveTo>
                  <a:pt x="0" y="0"/>
                </a:moveTo>
                <a:lnTo>
                  <a:pt x="0" y="2021547"/>
                </a:lnTo>
              </a:path>
            </a:pathLst>
          </a:custGeom>
          <a:ln w="5194">
            <a:solidFill>
              <a:srgbClr val="A7A9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022269" y="4407141"/>
            <a:ext cx="0" cy="2023745"/>
          </a:xfrm>
          <a:custGeom>
            <a:avLst/>
            <a:gdLst/>
            <a:ahLst/>
            <a:cxnLst/>
            <a:rect l="l" t="t" r="r" b="b"/>
            <a:pathLst>
              <a:path h="2023745">
                <a:moveTo>
                  <a:pt x="0" y="0"/>
                </a:moveTo>
                <a:lnTo>
                  <a:pt x="0" y="2023624"/>
                </a:lnTo>
              </a:path>
            </a:pathLst>
          </a:custGeom>
          <a:ln w="5156">
            <a:solidFill>
              <a:srgbClr val="A5A7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020790" y="4406150"/>
            <a:ext cx="0" cy="2026285"/>
          </a:xfrm>
          <a:custGeom>
            <a:avLst/>
            <a:gdLst/>
            <a:ahLst/>
            <a:cxnLst/>
            <a:rect l="l" t="t" r="r" b="b"/>
            <a:pathLst>
              <a:path h="2026285">
                <a:moveTo>
                  <a:pt x="0" y="0"/>
                </a:moveTo>
                <a:lnTo>
                  <a:pt x="0" y="2025926"/>
                </a:lnTo>
              </a:path>
            </a:pathLst>
          </a:custGeom>
          <a:ln w="5295">
            <a:solidFill>
              <a:srgbClr val="A2A5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019266" y="4405160"/>
            <a:ext cx="0" cy="2028189"/>
          </a:xfrm>
          <a:custGeom>
            <a:avLst/>
            <a:gdLst/>
            <a:ahLst/>
            <a:cxnLst/>
            <a:rect l="l" t="t" r="r" b="b"/>
            <a:pathLst>
              <a:path h="2028189">
                <a:moveTo>
                  <a:pt x="0" y="0"/>
                </a:moveTo>
                <a:lnTo>
                  <a:pt x="0" y="2028195"/>
                </a:lnTo>
              </a:path>
            </a:pathLst>
          </a:custGeom>
          <a:ln w="5270">
            <a:solidFill>
              <a:srgbClr val="A0A2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017666" y="4403978"/>
            <a:ext cx="0" cy="2031364"/>
          </a:xfrm>
          <a:custGeom>
            <a:avLst/>
            <a:gdLst/>
            <a:ahLst/>
            <a:cxnLst/>
            <a:rect l="l" t="t" r="r" b="b"/>
            <a:pathLst>
              <a:path h="2031364">
                <a:moveTo>
                  <a:pt x="0" y="0"/>
                </a:moveTo>
                <a:lnTo>
                  <a:pt x="0" y="2030817"/>
                </a:lnTo>
              </a:path>
            </a:pathLst>
          </a:custGeom>
          <a:ln w="5473">
            <a:solidFill>
              <a:srgbClr val="9EA0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015926" y="4402721"/>
            <a:ext cx="0" cy="2033905"/>
          </a:xfrm>
          <a:custGeom>
            <a:avLst/>
            <a:gdLst/>
            <a:ahLst/>
            <a:cxnLst/>
            <a:rect l="l" t="t" r="r" b="b"/>
            <a:pathLst>
              <a:path h="2033904">
                <a:moveTo>
                  <a:pt x="0" y="0"/>
                </a:moveTo>
                <a:lnTo>
                  <a:pt x="0" y="2033568"/>
                </a:lnTo>
              </a:path>
            </a:pathLst>
          </a:custGeom>
          <a:ln w="5524">
            <a:solidFill>
              <a:srgbClr val="9C9E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014091" y="4401261"/>
            <a:ext cx="0" cy="2037080"/>
          </a:xfrm>
          <a:custGeom>
            <a:avLst/>
            <a:gdLst/>
            <a:ahLst/>
            <a:cxnLst/>
            <a:rect l="l" t="t" r="r" b="b"/>
            <a:pathLst>
              <a:path h="2037079">
                <a:moveTo>
                  <a:pt x="0" y="0"/>
                </a:moveTo>
                <a:lnTo>
                  <a:pt x="0" y="2036651"/>
                </a:lnTo>
              </a:path>
            </a:pathLst>
          </a:custGeom>
          <a:ln w="5689">
            <a:solidFill>
              <a:srgbClr val="9A9C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011932" y="4399356"/>
            <a:ext cx="0" cy="2040889"/>
          </a:xfrm>
          <a:custGeom>
            <a:avLst/>
            <a:gdLst/>
            <a:ahLst/>
            <a:cxnLst/>
            <a:rect l="l" t="t" r="r" b="b"/>
            <a:pathLst>
              <a:path h="2040889">
                <a:moveTo>
                  <a:pt x="0" y="0"/>
                </a:moveTo>
                <a:lnTo>
                  <a:pt x="0" y="2040560"/>
                </a:lnTo>
              </a:path>
            </a:pathLst>
          </a:custGeom>
          <a:ln w="6146">
            <a:solidFill>
              <a:srgbClr val="979A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005378" y="4388327"/>
            <a:ext cx="0" cy="2058670"/>
          </a:xfrm>
          <a:custGeom>
            <a:avLst/>
            <a:gdLst/>
            <a:ahLst/>
            <a:cxnLst/>
            <a:rect l="l" t="t" r="r" b="b"/>
            <a:pathLst>
              <a:path h="2058670">
                <a:moveTo>
                  <a:pt x="0" y="0"/>
                </a:moveTo>
                <a:lnTo>
                  <a:pt x="0" y="2058243"/>
                </a:lnTo>
              </a:path>
            </a:pathLst>
          </a:custGeom>
          <a:ln w="14503">
            <a:solidFill>
              <a:srgbClr val="9597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031317" y="4345609"/>
            <a:ext cx="86995" cy="71120"/>
          </a:xfrm>
          <a:custGeom>
            <a:avLst/>
            <a:gdLst/>
            <a:ahLst/>
            <a:cxnLst/>
            <a:rect l="l" t="t" r="r" b="b"/>
            <a:pathLst>
              <a:path w="86994" h="71120">
                <a:moveTo>
                  <a:pt x="72613" y="0"/>
                </a:moveTo>
                <a:lnTo>
                  <a:pt x="0" y="65767"/>
                </a:lnTo>
                <a:lnTo>
                  <a:pt x="9519" y="70904"/>
                </a:lnTo>
                <a:lnTo>
                  <a:pt x="86430" y="1243"/>
                </a:lnTo>
                <a:lnTo>
                  <a:pt x="81630" y="914"/>
                </a:lnTo>
                <a:lnTo>
                  <a:pt x="77007" y="508"/>
                </a:lnTo>
                <a:lnTo>
                  <a:pt x="72613" y="0"/>
                </a:lnTo>
                <a:close/>
              </a:path>
            </a:pathLst>
          </a:custGeom>
          <a:solidFill>
            <a:srgbClr val="C0C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026386" y="4344720"/>
            <a:ext cx="78105" cy="66675"/>
          </a:xfrm>
          <a:custGeom>
            <a:avLst/>
            <a:gdLst/>
            <a:ahLst/>
            <a:cxnLst/>
            <a:rect l="l" t="t" r="r" b="b"/>
            <a:pathLst>
              <a:path w="78105" h="66675">
                <a:moveTo>
                  <a:pt x="70661" y="0"/>
                </a:moveTo>
                <a:lnTo>
                  <a:pt x="0" y="63995"/>
                </a:lnTo>
                <a:lnTo>
                  <a:pt x="4922" y="66651"/>
                </a:lnTo>
                <a:lnTo>
                  <a:pt x="77544" y="876"/>
                </a:lnTo>
                <a:lnTo>
                  <a:pt x="75182" y="622"/>
                </a:lnTo>
                <a:lnTo>
                  <a:pt x="70661" y="0"/>
                </a:lnTo>
                <a:close/>
              </a:path>
            </a:pathLst>
          </a:custGeom>
          <a:solidFill>
            <a:srgbClr val="BEC0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023005" y="4343984"/>
            <a:ext cx="74295" cy="64769"/>
          </a:xfrm>
          <a:custGeom>
            <a:avLst/>
            <a:gdLst/>
            <a:ahLst/>
            <a:cxnLst/>
            <a:rect l="l" t="t" r="r" b="b"/>
            <a:pathLst>
              <a:path w="74294" h="64770">
                <a:moveTo>
                  <a:pt x="69356" y="0"/>
                </a:moveTo>
                <a:lnTo>
                  <a:pt x="0" y="62831"/>
                </a:lnTo>
                <a:lnTo>
                  <a:pt x="362" y="63103"/>
                </a:lnTo>
                <a:lnTo>
                  <a:pt x="3381" y="64732"/>
                </a:lnTo>
                <a:lnTo>
                  <a:pt x="74042" y="736"/>
                </a:lnTo>
                <a:lnTo>
                  <a:pt x="70880" y="266"/>
                </a:lnTo>
                <a:lnTo>
                  <a:pt x="69356" y="0"/>
                </a:lnTo>
                <a:close/>
              </a:path>
            </a:pathLst>
          </a:custGeom>
          <a:solidFill>
            <a:srgbClr val="BBBD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020484" y="4343311"/>
            <a:ext cx="72390" cy="63500"/>
          </a:xfrm>
          <a:custGeom>
            <a:avLst/>
            <a:gdLst/>
            <a:ahLst/>
            <a:cxnLst/>
            <a:rect l="l" t="t" r="r" b="b"/>
            <a:pathLst>
              <a:path w="72389" h="63500">
                <a:moveTo>
                  <a:pt x="68028" y="0"/>
                </a:moveTo>
                <a:lnTo>
                  <a:pt x="0" y="61619"/>
                </a:lnTo>
                <a:lnTo>
                  <a:pt x="2527" y="63510"/>
                </a:lnTo>
                <a:lnTo>
                  <a:pt x="71876" y="673"/>
                </a:lnTo>
                <a:lnTo>
                  <a:pt x="69273" y="241"/>
                </a:lnTo>
                <a:lnTo>
                  <a:pt x="68028" y="0"/>
                </a:lnTo>
                <a:close/>
              </a:path>
            </a:pathLst>
          </a:custGeom>
          <a:solidFill>
            <a:srgbClr val="B9B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018308" y="4342663"/>
            <a:ext cx="70485" cy="62865"/>
          </a:xfrm>
          <a:custGeom>
            <a:avLst/>
            <a:gdLst/>
            <a:ahLst/>
            <a:cxnLst/>
            <a:rect l="l" t="t" r="r" b="b"/>
            <a:pathLst>
              <a:path w="70485" h="62864">
                <a:moveTo>
                  <a:pt x="66940" y="0"/>
                </a:moveTo>
                <a:lnTo>
                  <a:pt x="0" y="60639"/>
                </a:lnTo>
                <a:lnTo>
                  <a:pt x="2175" y="62267"/>
                </a:lnTo>
                <a:lnTo>
                  <a:pt x="70204" y="660"/>
                </a:lnTo>
                <a:lnTo>
                  <a:pt x="66940" y="0"/>
                </a:lnTo>
                <a:close/>
              </a:path>
            </a:pathLst>
          </a:custGeom>
          <a:solidFill>
            <a:srgbClr val="B7B9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016311" y="4342028"/>
            <a:ext cx="69215" cy="61594"/>
          </a:xfrm>
          <a:custGeom>
            <a:avLst/>
            <a:gdLst/>
            <a:ahLst/>
            <a:cxnLst/>
            <a:rect l="l" t="t" r="r" b="b"/>
            <a:pathLst>
              <a:path w="69214" h="61595">
                <a:moveTo>
                  <a:pt x="65991" y="0"/>
                </a:moveTo>
                <a:lnTo>
                  <a:pt x="0" y="59780"/>
                </a:lnTo>
                <a:lnTo>
                  <a:pt x="1997" y="61274"/>
                </a:lnTo>
                <a:lnTo>
                  <a:pt x="68925" y="635"/>
                </a:lnTo>
                <a:lnTo>
                  <a:pt x="67921" y="431"/>
                </a:lnTo>
                <a:lnTo>
                  <a:pt x="65991" y="0"/>
                </a:lnTo>
                <a:close/>
              </a:path>
            </a:pathLst>
          </a:custGeom>
          <a:solidFill>
            <a:srgbClr val="B4B6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014465" y="4341393"/>
            <a:ext cx="67945" cy="60960"/>
          </a:xfrm>
          <a:custGeom>
            <a:avLst/>
            <a:gdLst/>
            <a:ahLst/>
            <a:cxnLst/>
            <a:rect l="l" t="t" r="r" b="b"/>
            <a:pathLst>
              <a:path w="67944" h="60960">
                <a:moveTo>
                  <a:pt x="65170" y="0"/>
                </a:moveTo>
                <a:lnTo>
                  <a:pt x="0" y="59034"/>
                </a:lnTo>
                <a:lnTo>
                  <a:pt x="1853" y="60421"/>
                </a:lnTo>
                <a:lnTo>
                  <a:pt x="67837" y="635"/>
                </a:lnTo>
                <a:lnTo>
                  <a:pt x="66923" y="431"/>
                </a:lnTo>
                <a:lnTo>
                  <a:pt x="65170" y="0"/>
                </a:lnTo>
                <a:close/>
              </a:path>
            </a:pathLst>
          </a:custGeom>
          <a:solidFill>
            <a:srgbClr val="B2B4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012732" y="4340758"/>
            <a:ext cx="67310" cy="59690"/>
          </a:xfrm>
          <a:custGeom>
            <a:avLst/>
            <a:gdLst/>
            <a:ahLst/>
            <a:cxnLst/>
            <a:rect l="l" t="t" r="r" b="b"/>
            <a:pathLst>
              <a:path w="67310" h="59689">
                <a:moveTo>
                  <a:pt x="64452" y="0"/>
                </a:moveTo>
                <a:lnTo>
                  <a:pt x="0" y="58373"/>
                </a:lnTo>
                <a:lnTo>
                  <a:pt x="1739" y="59674"/>
                </a:lnTo>
                <a:lnTo>
                  <a:pt x="66903" y="635"/>
                </a:lnTo>
                <a:lnTo>
                  <a:pt x="64452" y="0"/>
                </a:lnTo>
                <a:close/>
              </a:path>
            </a:pathLst>
          </a:custGeom>
          <a:solidFill>
            <a:srgbClr val="B0B2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011113" y="4340110"/>
            <a:ext cx="66675" cy="59055"/>
          </a:xfrm>
          <a:custGeom>
            <a:avLst/>
            <a:gdLst/>
            <a:ahLst/>
            <a:cxnLst/>
            <a:rect l="l" t="t" r="r" b="b"/>
            <a:pathLst>
              <a:path w="66675" h="59054">
                <a:moveTo>
                  <a:pt x="63823" y="0"/>
                </a:moveTo>
                <a:lnTo>
                  <a:pt x="0" y="57810"/>
                </a:lnTo>
                <a:lnTo>
                  <a:pt x="1626" y="59026"/>
                </a:lnTo>
                <a:lnTo>
                  <a:pt x="66071" y="647"/>
                </a:lnTo>
                <a:lnTo>
                  <a:pt x="63823" y="0"/>
                </a:lnTo>
                <a:close/>
              </a:path>
            </a:pathLst>
          </a:custGeom>
          <a:solidFill>
            <a:srgbClr val="AEB0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009744" y="4339450"/>
            <a:ext cx="65405" cy="59055"/>
          </a:xfrm>
          <a:custGeom>
            <a:avLst/>
            <a:gdLst/>
            <a:ahLst/>
            <a:cxnLst/>
            <a:rect l="l" t="t" r="r" b="b"/>
            <a:pathLst>
              <a:path w="65405" h="59054">
                <a:moveTo>
                  <a:pt x="63096" y="0"/>
                </a:moveTo>
                <a:lnTo>
                  <a:pt x="0" y="57149"/>
                </a:lnTo>
                <a:lnTo>
                  <a:pt x="628" y="57916"/>
                </a:lnTo>
                <a:lnTo>
                  <a:pt x="1369" y="58470"/>
                </a:lnTo>
                <a:lnTo>
                  <a:pt x="65192" y="660"/>
                </a:lnTo>
                <a:lnTo>
                  <a:pt x="63096" y="0"/>
                </a:lnTo>
                <a:close/>
              </a:path>
            </a:pathLst>
          </a:custGeom>
          <a:solidFill>
            <a:srgbClr val="ABAD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008600" y="4338777"/>
            <a:ext cx="64769" cy="58419"/>
          </a:xfrm>
          <a:custGeom>
            <a:avLst/>
            <a:gdLst/>
            <a:ahLst/>
            <a:cxnLst/>
            <a:rect l="l" t="t" r="r" b="b"/>
            <a:pathLst>
              <a:path w="64769" h="58420">
                <a:moveTo>
                  <a:pt x="62284" y="0"/>
                </a:moveTo>
                <a:lnTo>
                  <a:pt x="0" y="56428"/>
                </a:lnTo>
                <a:lnTo>
                  <a:pt x="1143" y="57823"/>
                </a:lnTo>
                <a:lnTo>
                  <a:pt x="64240" y="673"/>
                </a:lnTo>
                <a:lnTo>
                  <a:pt x="62284" y="0"/>
                </a:lnTo>
                <a:close/>
              </a:path>
            </a:pathLst>
          </a:custGeom>
          <a:solidFill>
            <a:srgbClr val="A9AB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007493" y="4338078"/>
            <a:ext cx="63500" cy="57150"/>
          </a:xfrm>
          <a:custGeom>
            <a:avLst/>
            <a:gdLst/>
            <a:ahLst/>
            <a:cxnLst/>
            <a:rect l="l" t="t" r="r" b="b"/>
            <a:pathLst>
              <a:path w="63500" h="57150">
                <a:moveTo>
                  <a:pt x="61575" y="0"/>
                </a:moveTo>
                <a:lnTo>
                  <a:pt x="0" y="55777"/>
                </a:lnTo>
                <a:lnTo>
                  <a:pt x="1100" y="57119"/>
                </a:lnTo>
                <a:lnTo>
                  <a:pt x="63404" y="698"/>
                </a:lnTo>
                <a:lnTo>
                  <a:pt x="62159" y="241"/>
                </a:lnTo>
                <a:lnTo>
                  <a:pt x="61575" y="0"/>
                </a:lnTo>
                <a:close/>
              </a:path>
            </a:pathLst>
          </a:custGeom>
          <a:solidFill>
            <a:srgbClr val="A7A9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006425" y="4337342"/>
            <a:ext cx="62865" cy="56515"/>
          </a:xfrm>
          <a:custGeom>
            <a:avLst/>
            <a:gdLst/>
            <a:ahLst/>
            <a:cxnLst/>
            <a:rect l="l" t="t" r="r" b="b"/>
            <a:pathLst>
              <a:path w="62864" h="56514">
                <a:moveTo>
                  <a:pt x="60942" y="0"/>
                </a:moveTo>
                <a:lnTo>
                  <a:pt x="0" y="55211"/>
                </a:lnTo>
                <a:lnTo>
                  <a:pt x="1068" y="56514"/>
                </a:lnTo>
                <a:lnTo>
                  <a:pt x="62643" y="736"/>
                </a:lnTo>
                <a:lnTo>
                  <a:pt x="62046" y="495"/>
                </a:lnTo>
                <a:lnTo>
                  <a:pt x="60942" y="0"/>
                </a:lnTo>
                <a:close/>
              </a:path>
            </a:pathLst>
          </a:custGeom>
          <a:solidFill>
            <a:srgbClr val="A5A7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005400" y="4336592"/>
            <a:ext cx="62230" cy="56515"/>
          </a:xfrm>
          <a:custGeom>
            <a:avLst/>
            <a:gdLst/>
            <a:ahLst/>
            <a:cxnLst/>
            <a:rect l="l" t="t" r="r" b="b"/>
            <a:pathLst>
              <a:path w="62230" h="56514">
                <a:moveTo>
                  <a:pt x="60392" y="0"/>
                </a:moveTo>
                <a:lnTo>
                  <a:pt x="0" y="54710"/>
                </a:lnTo>
                <a:lnTo>
                  <a:pt x="1025" y="55960"/>
                </a:lnTo>
                <a:lnTo>
                  <a:pt x="61967" y="762"/>
                </a:lnTo>
                <a:lnTo>
                  <a:pt x="61408" y="508"/>
                </a:lnTo>
                <a:lnTo>
                  <a:pt x="60392" y="0"/>
                </a:lnTo>
                <a:close/>
              </a:path>
            </a:pathLst>
          </a:custGeom>
          <a:solidFill>
            <a:srgbClr val="A2A5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004388" y="4335779"/>
            <a:ext cx="61594" cy="55880"/>
          </a:xfrm>
          <a:custGeom>
            <a:avLst/>
            <a:gdLst/>
            <a:ahLst/>
            <a:cxnLst/>
            <a:rect l="l" t="t" r="r" b="b"/>
            <a:pathLst>
              <a:path w="61594" h="55879">
                <a:moveTo>
                  <a:pt x="59943" y="0"/>
                </a:moveTo>
                <a:lnTo>
                  <a:pt x="0" y="54290"/>
                </a:lnTo>
                <a:lnTo>
                  <a:pt x="1011" y="55523"/>
                </a:lnTo>
                <a:lnTo>
                  <a:pt x="61403" y="812"/>
                </a:lnTo>
                <a:lnTo>
                  <a:pt x="60895" y="546"/>
                </a:lnTo>
                <a:lnTo>
                  <a:pt x="59943" y="0"/>
                </a:lnTo>
                <a:close/>
              </a:path>
            </a:pathLst>
          </a:custGeom>
          <a:solidFill>
            <a:srgbClr val="A0A2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003409" y="4334903"/>
            <a:ext cx="60960" cy="55244"/>
          </a:xfrm>
          <a:custGeom>
            <a:avLst/>
            <a:gdLst/>
            <a:ahLst/>
            <a:cxnLst/>
            <a:rect l="l" t="t" r="r" b="b"/>
            <a:pathLst>
              <a:path w="60960" h="55245">
                <a:moveTo>
                  <a:pt x="59602" y="0"/>
                </a:moveTo>
                <a:lnTo>
                  <a:pt x="0" y="53971"/>
                </a:lnTo>
                <a:lnTo>
                  <a:pt x="991" y="55180"/>
                </a:lnTo>
                <a:lnTo>
                  <a:pt x="60935" y="876"/>
                </a:lnTo>
                <a:lnTo>
                  <a:pt x="60453" y="596"/>
                </a:lnTo>
                <a:lnTo>
                  <a:pt x="59602" y="0"/>
                </a:lnTo>
                <a:close/>
              </a:path>
            </a:pathLst>
          </a:custGeom>
          <a:solidFill>
            <a:srgbClr val="9EA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003011" y="4333912"/>
            <a:ext cx="60325" cy="55244"/>
          </a:xfrm>
          <a:custGeom>
            <a:avLst/>
            <a:gdLst/>
            <a:ahLst/>
            <a:cxnLst/>
            <a:rect l="l" t="t" r="r" b="b"/>
            <a:pathLst>
              <a:path w="60325" h="55245">
                <a:moveTo>
                  <a:pt x="58831" y="0"/>
                </a:moveTo>
                <a:lnTo>
                  <a:pt x="0" y="53278"/>
                </a:lnTo>
                <a:lnTo>
                  <a:pt x="67" y="54559"/>
                </a:lnTo>
                <a:lnTo>
                  <a:pt x="403" y="54968"/>
                </a:lnTo>
                <a:lnTo>
                  <a:pt x="60000" y="990"/>
                </a:lnTo>
                <a:lnTo>
                  <a:pt x="59555" y="660"/>
                </a:lnTo>
                <a:lnTo>
                  <a:pt x="59174" y="330"/>
                </a:lnTo>
                <a:lnTo>
                  <a:pt x="58831" y="0"/>
                </a:lnTo>
                <a:close/>
              </a:path>
            </a:pathLst>
          </a:custGeom>
          <a:solidFill>
            <a:srgbClr val="9C9E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002910" y="4332782"/>
            <a:ext cx="59055" cy="54610"/>
          </a:xfrm>
          <a:custGeom>
            <a:avLst/>
            <a:gdLst/>
            <a:ahLst/>
            <a:cxnLst/>
            <a:rect l="l" t="t" r="r" b="b"/>
            <a:pathLst>
              <a:path w="59055" h="54610">
                <a:moveTo>
                  <a:pt x="57954" y="0"/>
                </a:moveTo>
                <a:lnTo>
                  <a:pt x="0" y="52502"/>
                </a:lnTo>
                <a:lnTo>
                  <a:pt x="101" y="54419"/>
                </a:lnTo>
                <a:lnTo>
                  <a:pt x="58932" y="1130"/>
                </a:lnTo>
                <a:lnTo>
                  <a:pt x="58538" y="762"/>
                </a:lnTo>
                <a:lnTo>
                  <a:pt x="58208" y="381"/>
                </a:lnTo>
                <a:lnTo>
                  <a:pt x="57954" y="0"/>
                </a:lnTo>
                <a:close/>
              </a:path>
            </a:pathLst>
          </a:custGeom>
          <a:solidFill>
            <a:srgbClr val="9A9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002810" y="4331373"/>
            <a:ext cx="58419" cy="53975"/>
          </a:xfrm>
          <a:custGeom>
            <a:avLst/>
            <a:gdLst/>
            <a:ahLst/>
            <a:cxnLst/>
            <a:rect l="l" t="t" r="r" b="b"/>
            <a:pathLst>
              <a:path w="58419" h="53975">
                <a:moveTo>
                  <a:pt x="57444" y="0"/>
                </a:moveTo>
                <a:lnTo>
                  <a:pt x="0" y="52026"/>
                </a:lnTo>
                <a:lnTo>
                  <a:pt x="99" y="53900"/>
                </a:lnTo>
                <a:lnTo>
                  <a:pt x="58054" y="1422"/>
                </a:lnTo>
                <a:lnTo>
                  <a:pt x="57749" y="939"/>
                </a:lnTo>
                <a:lnTo>
                  <a:pt x="57533" y="469"/>
                </a:lnTo>
                <a:lnTo>
                  <a:pt x="57444" y="0"/>
                </a:lnTo>
                <a:close/>
              </a:path>
            </a:pathLst>
          </a:custGeom>
          <a:solidFill>
            <a:srgbClr val="979A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002711" y="4328981"/>
            <a:ext cx="58419" cy="54610"/>
          </a:xfrm>
          <a:custGeom>
            <a:avLst/>
            <a:gdLst/>
            <a:ahLst/>
            <a:cxnLst/>
            <a:rect l="l" t="t" r="r" b="b"/>
            <a:pathLst>
              <a:path w="58419" h="54610">
                <a:moveTo>
                  <a:pt x="58029" y="0"/>
                </a:moveTo>
                <a:lnTo>
                  <a:pt x="0" y="52543"/>
                </a:lnTo>
                <a:lnTo>
                  <a:pt x="98" y="54407"/>
                </a:lnTo>
                <a:lnTo>
                  <a:pt x="57543" y="2391"/>
                </a:lnTo>
                <a:lnTo>
                  <a:pt x="57378" y="1591"/>
                </a:lnTo>
                <a:lnTo>
                  <a:pt x="57531" y="778"/>
                </a:lnTo>
                <a:lnTo>
                  <a:pt x="58029" y="0"/>
                </a:lnTo>
                <a:close/>
              </a:path>
            </a:pathLst>
          </a:custGeom>
          <a:solidFill>
            <a:srgbClr val="9597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040646" y="4264317"/>
            <a:ext cx="77470" cy="82550"/>
          </a:xfrm>
          <a:custGeom>
            <a:avLst/>
            <a:gdLst/>
            <a:ahLst/>
            <a:cxnLst/>
            <a:rect l="l" t="t" r="r" b="b"/>
            <a:pathLst>
              <a:path w="77469" h="82550">
                <a:moveTo>
                  <a:pt x="482" y="0"/>
                </a:moveTo>
                <a:lnTo>
                  <a:pt x="0" y="152"/>
                </a:lnTo>
                <a:lnTo>
                  <a:pt x="76396" y="82451"/>
                </a:lnTo>
                <a:lnTo>
                  <a:pt x="77101" y="82523"/>
                </a:lnTo>
                <a:lnTo>
                  <a:pt x="482" y="0"/>
                </a:lnTo>
                <a:close/>
              </a:path>
            </a:pathLst>
          </a:custGeom>
          <a:solidFill>
            <a:srgbClr val="C0C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039643" y="4264469"/>
            <a:ext cx="77470" cy="82550"/>
          </a:xfrm>
          <a:custGeom>
            <a:avLst/>
            <a:gdLst/>
            <a:ahLst/>
            <a:cxnLst/>
            <a:rect l="l" t="t" r="r" b="b"/>
            <a:pathLst>
              <a:path w="77469" h="82550">
                <a:moveTo>
                  <a:pt x="1003" y="0"/>
                </a:moveTo>
                <a:lnTo>
                  <a:pt x="0" y="342"/>
                </a:lnTo>
                <a:lnTo>
                  <a:pt x="75960" y="82152"/>
                </a:lnTo>
                <a:lnTo>
                  <a:pt x="77399" y="82299"/>
                </a:lnTo>
                <a:lnTo>
                  <a:pt x="1003" y="0"/>
                </a:lnTo>
                <a:close/>
              </a:path>
            </a:pathLst>
          </a:custGeom>
          <a:solidFill>
            <a:srgbClr val="BEC0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38640" y="4264812"/>
            <a:ext cx="77470" cy="81915"/>
          </a:xfrm>
          <a:custGeom>
            <a:avLst/>
            <a:gdLst/>
            <a:ahLst/>
            <a:cxnLst/>
            <a:rect l="l" t="t" r="r" b="b"/>
            <a:pathLst>
              <a:path w="77469" h="81914">
                <a:moveTo>
                  <a:pt x="1003" y="0"/>
                </a:moveTo>
                <a:lnTo>
                  <a:pt x="0" y="317"/>
                </a:lnTo>
                <a:lnTo>
                  <a:pt x="75538" y="81664"/>
                </a:lnTo>
                <a:lnTo>
                  <a:pt x="76963" y="81809"/>
                </a:lnTo>
                <a:lnTo>
                  <a:pt x="1003" y="0"/>
                </a:lnTo>
                <a:close/>
              </a:path>
            </a:pathLst>
          </a:custGeom>
          <a:solidFill>
            <a:srgbClr val="BBBD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037662" y="4265142"/>
            <a:ext cx="76835" cy="81915"/>
          </a:xfrm>
          <a:custGeom>
            <a:avLst/>
            <a:gdLst/>
            <a:ahLst/>
            <a:cxnLst/>
            <a:rect l="l" t="t" r="r" b="b"/>
            <a:pathLst>
              <a:path w="76835" h="81914">
                <a:moveTo>
                  <a:pt x="977" y="0"/>
                </a:moveTo>
                <a:lnTo>
                  <a:pt x="0" y="317"/>
                </a:lnTo>
                <a:lnTo>
                  <a:pt x="75077" y="81187"/>
                </a:lnTo>
                <a:lnTo>
                  <a:pt x="76516" y="81334"/>
                </a:lnTo>
                <a:lnTo>
                  <a:pt x="977" y="0"/>
                </a:lnTo>
                <a:close/>
              </a:path>
            </a:pathLst>
          </a:custGeom>
          <a:solidFill>
            <a:srgbClr val="B9B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036620" y="4265460"/>
            <a:ext cx="76200" cy="81280"/>
          </a:xfrm>
          <a:custGeom>
            <a:avLst/>
            <a:gdLst/>
            <a:ahLst/>
            <a:cxnLst/>
            <a:rect l="l" t="t" r="r" b="b"/>
            <a:pathLst>
              <a:path w="76200" h="81279">
                <a:moveTo>
                  <a:pt x="1041" y="0"/>
                </a:moveTo>
                <a:lnTo>
                  <a:pt x="698" y="126"/>
                </a:lnTo>
                <a:lnTo>
                  <a:pt x="0" y="330"/>
                </a:lnTo>
                <a:lnTo>
                  <a:pt x="74649" y="80720"/>
                </a:lnTo>
                <a:lnTo>
                  <a:pt x="76104" y="80868"/>
                </a:lnTo>
                <a:lnTo>
                  <a:pt x="1041" y="0"/>
                </a:lnTo>
                <a:close/>
              </a:path>
            </a:pathLst>
          </a:custGeom>
          <a:solidFill>
            <a:srgbClr val="B7B9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035579" y="4265790"/>
            <a:ext cx="76200" cy="80645"/>
          </a:xfrm>
          <a:custGeom>
            <a:avLst/>
            <a:gdLst/>
            <a:ahLst/>
            <a:cxnLst/>
            <a:rect l="l" t="t" r="r" b="b"/>
            <a:pathLst>
              <a:path w="76200" h="80645">
                <a:moveTo>
                  <a:pt x="1041" y="0"/>
                </a:moveTo>
                <a:lnTo>
                  <a:pt x="0" y="330"/>
                </a:lnTo>
                <a:lnTo>
                  <a:pt x="74193" y="80237"/>
                </a:lnTo>
                <a:lnTo>
                  <a:pt x="75677" y="80388"/>
                </a:lnTo>
                <a:lnTo>
                  <a:pt x="1041" y="0"/>
                </a:lnTo>
                <a:close/>
              </a:path>
            </a:pathLst>
          </a:custGeom>
          <a:solidFill>
            <a:srgbClr val="B4B6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034550" y="4266120"/>
            <a:ext cx="75565" cy="80010"/>
          </a:xfrm>
          <a:custGeom>
            <a:avLst/>
            <a:gdLst/>
            <a:ahLst/>
            <a:cxnLst/>
            <a:rect l="l" t="t" r="r" b="b"/>
            <a:pathLst>
              <a:path w="75564" h="80010">
                <a:moveTo>
                  <a:pt x="1028" y="0"/>
                </a:moveTo>
                <a:lnTo>
                  <a:pt x="0" y="317"/>
                </a:lnTo>
                <a:lnTo>
                  <a:pt x="73752" y="79757"/>
                </a:lnTo>
                <a:lnTo>
                  <a:pt x="75209" y="79906"/>
                </a:lnTo>
                <a:lnTo>
                  <a:pt x="1028" y="0"/>
                </a:lnTo>
                <a:close/>
              </a:path>
            </a:pathLst>
          </a:custGeom>
          <a:solidFill>
            <a:srgbClr val="B2B4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033496" y="4266450"/>
            <a:ext cx="74930" cy="80010"/>
          </a:xfrm>
          <a:custGeom>
            <a:avLst/>
            <a:gdLst/>
            <a:ahLst/>
            <a:cxnLst/>
            <a:rect l="l" t="t" r="r" b="b"/>
            <a:pathLst>
              <a:path w="74930" h="80010">
                <a:moveTo>
                  <a:pt x="1041" y="0"/>
                </a:moveTo>
                <a:lnTo>
                  <a:pt x="0" y="304"/>
                </a:lnTo>
                <a:lnTo>
                  <a:pt x="73322" y="79276"/>
                </a:lnTo>
                <a:lnTo>
                  <a:pt x="74779" y="79424"/>
                </a:lnTo>
                <a:lnTo>
                  <a:pt x="1041" y="0"/>
                </a:lnTo>
                <a:close/>
              </a:path>
            </a:pathLst>
          </a:custGeom>
          <a:solidFill>
            <a:srgbClr val="B0B2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032379" y="4266755"/>
            <a:ext cx="74930" cy="79375"/>
          </a:xfrm>
          <a:custGeom>
            <a:avLst/>
            <a:gdLst/>
            <a:ahLst/>
            <a:cxnLst/>
            <a:rect l="l" t="t" r="r" b="b"/>
            <a:pathLst>
              <a:path w="74930" h="79375">
                <a:moveTo>
                  <a:pt x="1117" y="0"/>
                </a:moveTo>
                <a:lnTo>
                  <a:pt x="749" y="127"/>
                </a:lnTo>
                <a:lnTo>
                  <a:pt x="0" y="342"/>
                </a:lnTo>
                <a:lnTo>
                  <a:pt x="72856" y="78810"/>
                </a:lnTo>
                <a:lnTo>
                  <a:pt x="74427" y="78970"/>
                </a:lnTo>
                <a:lnTo>
                  <a:pt x="1117" y="0"/>
                </a:lnTo>
                <a:close/>
              </a:path>
            </a:pathLst>
          </a:custGeom>
          <a:solidFill>
            <a:srgbClr val="AEB0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031274" y="4267098"/>
            <a:ext cx="74295" cy="78740"/>
          </a:xfrm>
          <a:custGeom>
            <a:avLst/>
            <a:gdLst/>
            <a:ahLst/>
            <a:cxnLst/>
            <a:rect l="l" t="t" r="r" b="b"/>
            <a:pathLst>
              <a:path w="74294" h="78739">
                <a:moveTo>
                  <a:pt x="1104" y="0"/>
                </a:moveTo>
                <a:lnTo>
                  <a:pt x="0" y="317"/>
                </a:lnTo>
                <a:lnTo>
                  <a:pt x="72404" y="78308"/>
                </a:lnTo>
                <a:lnTo>
                  <a:pt x="73947" y="78466"/>
                </a:lnTo>
                <a:lnTo>
                  <a:pt x="1104" y="0"/>
                </a:lnTo>
                <a:close/>
              </a:path>
            </a:pathLst>
          </a:custGeom>
          <a:solidFill>
            <a:srgbClr val="ABAD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030194" y="4267415"/>
            <a:ext cx="73660" cy="78105"/>
          </a:xfrm>
          <a:custGeom>
            <a:avLst/>
            <a:gdLst/>
            <a:ahLst/>
            <a:cxnLst/>
            <a:rect l="l" t="t" r="r" b="b"/>
            <a:pathLst>
              <a:path w="73660" h="78104">
                <a:moveTo>
                  <a:pt x="1092" y="0"/>
                </a:moveTo>
                <a:lnTo>
                  <a:pt x="0" y="317"/>
                </a:lnTo>
                <a:lnTo>
                  <a:pt x="71981" y="77838"/>
                </a:lnTo>
                <a:lnTo>
                  <a:pt x="73497" y="77992"/>
                </a:lnTo>
                <a:lnTo>
                  <a:pt x="1092" y="0"/>
                </a:lnTo>
                <a:close/>
              </a:path>
            </a:pathLst>
          </a:custGeom>
          <a:solidFill>
            <a:srgbClr val="A9AB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028975" y="4267733"/>
            <a:ext cx="73660" cy="78105"/>
          </a:xfrm>
          <a:custGeom>
            <a:avLst/>
            <a:gdLst/>
            <a:ahLst/>
            <a:cxnLst/>
            <a:rect l="l" t="t" r="r" b="b"/>
            <a:pathLst>
              <a:path w="73660" h="78104">
                <a:moveTo>
                  <a:pt x="1219" y="0"/>
                </a:moveTo>
                <a:lnTo>
                  <a:pt x="0" y="330"/>
                </a:lnTo>
                <a:lnTo>
                  <a:pt x="71500" y="77347"/>
                </a:lnTo>
                <a:lnTo>
                  <a:pt x="73188" y="77519"/>
                </a:lnTo>
                <a:lnTo>
                  <a:pt x="1219" y="0"/>
                </a:lnTo>
                <a:close/>
              </a:path>
            </a:pathLst>
          </a:custGeom>
          <a:solidFill>
            <a:srgbClr val="A7A9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027768" y="4268063"/>
            <a:ext cx="73025" cy="77470"/>
          </a:xfrm>
          <a:custGeom>
            <a:avLst/>
            <a:gdLst/>
            <a:ahLst/>
            <a:cxnLst/>
            <a:rect l="l" t="t" r="r" b="b"/>
            <a:pathLst>
              <a:path w="73025" h="77470">
                <a:moveTo>
                  <a:pt x="1206" y="0"/>
                </a:moveTo>
                <a:lnTo>
                  <a:pt x="800" y="126"/>
                </a:lnTo>
                <a:lnTo>
                  <a:pt x="0" y="330"/>
                </a:lnTo>
                <a:lnTo>
                  <a:pt x="71021" y="76845"/>
                </a:lnTo>
                <a:lnTo>
                  <a:pt x="72707" y="77017"/>
                </a:lnTo>
                <a:lnTo>
                  <a:pt x="1206" y="0"/>
                </a:lnTo>
                <a:close/>
              </a:path>
            </a:pathLst>
          </a:custGeom>
          <a:solidFill>
            <a:srgbClr val="A5A7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026536" y="4268393"/>
            <a:ext cx="72390" cy="76835"/>
          </a:xfrm>
          <a:custGeom>
            <a:avLst/>
            <a:gdLst/>
            <a:ahLst/>
            <a:cxnLst/>
            <a:rect l="l" t="t" r="r" b="b"/>
            <a:pathLst>
              <a:path w="72389" h="76835">
                <a:moveTo>
                  <a:pt x="1231" y="0"/>
                </a:moveTo>
                <a:lnTo>
                  <a:pt x="0" y="317"/>
                </a:lnTo>
                <a:lnTo>
                  <a:pt x="70531" y="76295"/>
                </a:lnTo>
                <a:lnTo>
                  <a:pt x="72253" y="76515"/>
                </a:lnTo>
                <a:lnTo>
                  <a:pt x="1231" y="0"/>
                </a:lnTo>
                <a:close/>
              </a:path>
            </a:pathLst>
          </a:custGeom>
          <a:solidFill>
            <a:srgbClr val="A2A5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025139" y="4268723"/>
            <a:ext cx="72390" cy="76200"/>
          </a:xfrm>
          <a:custGeom>
            <a:avLst/>
            <a:gdLst/>
            <a:ahLst/>
            <a:cxnLst/>
            <a:rect l="l" t="t" r="r" b="b"/>
            <a:pathLst>
              <a:path w="72389" h="76200">
                <a:moveTo>
                  <a:pt x="1397" y="0"/>
                </a:moveTo>
                <a:lnTo>
                  <a:pt x="0" y="355"/>
                </a:lnTo>
                <a:lnTo>
                  <a:pt x="69833" y="75577"/>
                </a:lnTo>
                <a:lnTo>
                  <a:pt x="71928" y="75965"/>
                </a:lnTo>
                <a:lnTo>
                  <a:pt x="1397" y="0"/>
                </a:lnTo>
                <a:close/>
              </a:path>
            </a:pathLst>
          </a:custGeom>
          <a:solidFill>
            <a:srgbClr val="A0A2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023768" y="4269079"/>
            <a:ext cx="71755" cy="75565"/>
          </a:xfrm>
          <a:custGeom>
            <a:avLst/>
            <a:gdLst/>
            <a:ahLst/>
            <a:cxnLst/>
            <a:rect l="l" t="t" r="r" b="b"/>
            <a:pathLst>
              <a:path w="71755" h="75564">
                <a:moveTo>
                  <a:pt x="1371" y="0"/>
                </a:moveTo>
                <a:lnTo>
                  <a:pt x="0" y="317"/>
                </a:lnTo>
                <a:lnTo>
                  <a:pt x="69200" y="74851"/>
                </a:lnTo>
                <a:lnTo>
                  <a:pt x="71220" y="75225"/>
                </a:lnTo>
                <a:lnTo>
                  <a:pt x="1371" y="0"/>
                </a:lnTo>
                <a:close/>
              </a:path>
            </a:pathLst>
          </a:custGeom>
          <a:solidFill>
            <a:srgbClr val="9EA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022104" y="4269397"/>
            <a:ext cx="71120" cy="74930"/>
          </a:xfrm>
          <a:custGeom>
            <a:avLst/>
            <a:gdLst/>
            <a:ahLst/>
            <a:cxnLst/>
            <a:rect l="l" t="t" r="r" b="b"/>
            <a:pathLst>
              <a:path w="71119" h="74929">
                <a:moveTo>
                  <a:pt x="1663" y="0"/>
                </a:moveTo>
                <a:lnTo>
                  <a:pt x="1092" y="152"/>
                </a:lnTo>
                <a:lnTo>
                  <a:pt x="0" y="393"/>
                </a:lnTo>
                <a:lnTo>
                  <a:pt x="68393" y="74077"/>
                </a:lnTo>
                <a:lnTo>
                  <a:pt x="70849" y="74531"/>
                </a:lnTo>
                <a:lnTo>
                  <a:pt x="1663" y="0"/>
                </a:lnTo>
                <a:close/>
              </a:path>
            </a:pathLst>
          </a:custGeom>
          <a:solidFill>
            <a:srgbClr val="9C9E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020377" y="4269790"/>
            <a:ext cx="70485" cy="74295"/>
          </a:xfrm>
          <a:custGeom>
            <a:avLst/>
            <a:gdLst/>
            <a:ahLst/>
            <a:cxnLst/>
            <a:rect l="l" t="t" r="r" b="b"/>
            <a:pathLst>
              <a:path w="70485" h="74295">
                <a:moveTo>
                  <a:pt x="1727" y="0"/>
                </a:moveTo>
                <a:lnTo>
                  <a:pt x="1143" y="139"/>
                </a:lnTo>
                <a:lnTo>
                  <a:pt x="0" y="368"/>
                </a:lnTo>
                <a:lnTo>
                  <a:pt x="67642" y="73225"/>
                </a:lnTo>
                <a:lnTo>
                  <a:pt x="70134" y="73686"/>
                </a:lnTo>
                <a:lnTo>
                  <a:pt x="1727" y="0"/>
                </a:lnTo>
                <a:close/>
              </a:path>
            </a:pathLst>
          </a:custGeom>
          <a:solidFill>
            <a:srgbClr val="9A9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018116" y="4270171"/>
            <a:ext cx="70485" cy="73025"/>
          </a:xfrm>
          <a:custGeom>
            <a:avLst/>
            <a:gdLst/>
            <a:ahLst/>
            <a:cxnLst/>
            <a:rect l="l" t="t" r="r" b="b"/>
            <a:pathLst>
              <a:path w="70485" h="73025">
                <a:moveTo>
                  <a:pt x="2260" y="0"/>
                </a:moveTo>
                <a:lnTo>
                  <a:pt x="1485" y="165"/>
                </a:lnTo>
                <a:lnTo>
                  <a:pt x="0" y="431"/>
                </a:lnTo>
                <a:lnTo>
                  <a:pt x="66673" y="72247"/>
                </a:lnTo>
                <a:lnTo>
                  <a:pt x="69902" y="72844"/>
                </a:lnTo>
                <a:lnTo>
                  <a:pt x="2260" y="0"/>
                </a:lnTo>
                <a:close/>
              </a:path>
            </a:pathLst>
          </a:custGeom>
          <a:solidFill>
            <a:srgbClr val="979A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02686" y="4270222"/>
            <a:ext cx="82550" cy="72390"/>
          </a:xfrm>
          <a:custGeom>
            <a:avLst/>
            <a:gdLst/>
            <a:ahLst/>
            <a:cxnLst/>
            <a:rect l="l" t="t" r="r" b="b"/>
            <a:pathLst>
              <a:path w="82550" h="72389">
                <a:moveTo>
                  <a:pt x="0" y="0"/>
                </a:moveTo>
                <a:lnTo>
                  <a:pt x="58815" y="63348"/>
                </a:lnTo>
                <a:lnTo>
                  <a:pt x="65875" y="67642"/>
                </a:lnTo>
                <a:lnTo>
                  <a:pt x="78219" y="71478"/>
                </a:lnTo>
                <a:lnTo>
                  <a:pt x="82103" y="72196"/>
                </a:lnTo>
                <a:lnTo>
                  <a:pt x="16845" y="1904"/>
                </a:lnTo>
                <a:lnTo>
                  <a:pt x="7213" y="1904"/>
                </a:lnTo>
                <a:lnTo>
                  <a:pt x="1663" y="1790"/>
                </a:lnTo>
                <a:lnTo>
                  <a:pt x="0" y="0"/>
                </a:lnTo>
                <a:close/>
              </a:path>
              <a:path w="82550" h="72389">
                <a:moveTo>
                  <a:pt x="15430" y="380"/>
                </a:moveTo>
                <a:lnTo>
                  <a:pt x="7213" y="1904"/>
                </a:lnTo>
                <a:lnTo>
                  <a:pt x="16845" y="1904"/>
                </a:lnTo>
                <a:lnTo>
                  <a:pt x="15430" y="380"/>
                </a:lnTo>
                <a:close/>
              </a:path>
            </a:pathLst>
          </a:custGeom>
          <a:solidFill>
            <a:srgbClr val="9597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571883" y="3304695"/>
            <a:ext cx="0" cy="955675"/>
          </a:xfrm>
          <a:custGeom>
            <a:avLst/>
            <a:gdLst/>
            <a:ahLst/>
            <a:cxnLst/>
            <a:rect l="l" t="t" r="r" b="b"/>
            <a:pathLst>
              <a:path h="955675">
                <a:moveTo>
                  <a:pt x="0" y="0"/>
                </a:moveTo>
                <a:lnTo>
                  <a:pt x="0" y="955443"/>
                </a:lnTo>
              </a:path>
            </a:pathLst>
          </a:custGeom>
          <a:ln w="3175">
            <a:solidFill>
              <a:srgbClr val="AEB0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572112" y="3304358"/>
            <a:ext cx="0" cy="955675"/>
          </a:xfrm>
          <a:custGeom>
            <a:avLst/>
            <a:gdLst/>
            <a:ahLst/>
            <a:cxnLst/>
            <a:rect l="l" t="t" r="r" b="b"/>
            <a:pathLst>
              <a:path h="955675">
                <a:moveTo>
                  <a:pt x="0" y="0"/>
                </a:moveTo>
                <a:lnTo>
                  <a:pt x="0" y="955323"/>
                </a:lnTo>
              </a:path>
            </a:pathLst>
          </a:custGeom>
          <a:ln w="3175">
            <a:solidFill>
              <a:srgbClr val="ABAD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572309" y="3303943"/>
            <a:ext cx="0" cy="955675"/>
          </a:xfrm>
          <a:custGeom>
            <a:avLst/>
            <a:gdLst/>
            <a:ahLst/>
            <a:cxnLst/>
            <a:rect l="l" t="t" r="r" b="b"/>
            <a:pathLst>
              <a:path h="955675">
                <a:moveTo>
                  <a:pt x="0" y="0"/>
                </a:moveTo>
                <a:lnTo>
                  <a:pt x="0" y="955217"/>
                </a:lnTo>
              </a:path>
            </a:pathLst>
          </a:custGeom>
          <a:ln w="3175">
            <a:solidFill>
              <a:srgbClr val="A9AB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572429" y="3303695"/>
            <a:ext cx="0" cy="955040"/>
          </a:xfrm>
          <a:custGeom>
            <a:avLst/>
            <a:gdLst/>
            <a:ahLst/>
            <a:cxnLst/>
            <a:rect l="l" t="t" r="r" b="b"/>
            <a:pathLst>
              <a:path h="955039">
                <a:moveTo>
                  <a:pt x="0" y="0"/>
                </a:moveTo>
                <a:lnTo>
                  <a:pt x="0" y="954906"/>
                </a:lnTo>
              </a:path>
            </a:pathLst>
          </a:custGeom>
          <a:ln w="3175">
            <a:solidFill>
              <a:srgbClr val="A7A9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572486" y="3303695"/>
            <a:ext cx="0" cy="954405"/>
          </a:xfrm>
          <a:custGeom>
            <a:avLst/>
            <a:gdLst/>
            <a:ahLst/>
            <a:cxnLst/>
            <a:rect l="l" t="t" r="r" b="b"/>
            <a:pathLst>
              <a:path h="954404">
                <a:moveTo>
                  <a:pt x="0" y="0"/>
                </a:moveTo>
                <a:lnTo>
                  <a:pt x="0" y="954296"/>
                </a:lnTo>
              </a:path>
            </a:pathLst>
          </a:custGeom>
          <a:ln w="3175">
            <a:solidFill>
              <a:srgbClr val="A5A7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510936" y="3247440"/>
            <a:ext cx="62230" cy="57785"/>
          </a:xfrm>
          <a:custGeom>
            <a:avLst/>
            <a:gdLst/>
            <a:ahLst/>
            <a:cxnLst/>
            <a:rect l="l" t="t" r="r" b="b"/>
            <a:pathLst>
              <a:path w="62229" h="57785">
                <a:moveTo>
                  <a:pt x="25" y="0"/>
                </a:moveTo>
                <a:lnTo>
                  <a:pt x="61696" y="57670"/>
                </a:lnTo>
                <a:lnTo>
                  <a:pt x="25" y="0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510961" y="3247142"/>
            <a:ext cx="62230" cy="58419"/>
          </a:xfrm>
          <a:custGeom>
            <a:avLst/>
            <a:gdLst/>
            <a:ahLst/>
            <a:cxnLst/>
            <a:rect l="l" t="t" r="r" b="b"/>
            <a:pathLst>
              <a:path w="62229" h="58420">
                <a:moveTo>
                  <a:pt x="185" y="0"/>
                </a:moveTo>
                <a:lnTo>
                  <a:pt x="0" y="310"/>
                </a:lnTo>
                <a:lnTo>
                  <a:pt x="61680" y="57953"/>
                </a:lnTo>
                <a:lnTo>
                  <a:pt x="61874" y="57638"/>
                </a:lnTo>
                <a:lnTo>
                  <a:pt x="185" y="0"/>
                </a:lnTo>
                <a:close/>
              </a:path>
            </a:pathLst>
          </a:custGeom>
          <a:solidFill>
            <a:srgbClr val="CED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511151" y="3246860"/>
            <a:ext cx="62230" cy="58419"/>
          </a:xfrm>
          <a:custGeom>
            <a:avLst/>
            <a:gdLst/>
            <a:ahLst/>
            <a:cxnLst/>
            <a:rect l="l" t="t" r="r" b="b"/>
            <a:pathLst>
              <a:path w="62229" h="58420">
                <a:moveTo>
                  <a:pt x="171" y="0"/>
                </a:moveTo>
                <a:lnTo>
                  <a:pt x="0" y="274"/>
                </a:lnTo>
                <a:lnTo>
                  <a:pt x="61684" y="57921"/>
                </a:lnTo>
                <a:lnTo>
                  <a:pt x="61849" y="57616"/>
                </a:lnTo>
                <a:lnTo>
                  <a:pt x="171" y="0"/>
                </a:lnTo>
                <a:close/>
              </a:path>
            </a:pathLst>
          </a:custGeom>
          <a:solidFill>
            <a:srgbClr val="CCCD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511319" y="3246599"/>
            <a:ext cx="62230" cy="58419"/>
          </a:xfrm>
          <a:custGeom>
            <a:avLst/>
            <a:gdLst/>
            <a:ahLst/>
            <a:cxnLst/>
            <a:rect l="l" t="t" r="r" b="b"/>
            <a:pathLst>
              <a:path w="62229" h="58420">
                <a:moveTo>
                  <a:pt x="167" y="0"/>
                </a:moveTo>
                <a:lnTo>
                  <a:pt x="0" y="267"/>
                </a:lnTo>
                <a:lnTo>
                  <a:pt x="61682" y="57889"/>
                </a:lnTo>
                <a:lnTo>
                  <a:pt x="61809" y="57597"/>
                </a:lnTo>
                <a:lnTo>
                  <a:pt x="167" y="0"/>
                </a:lnTo>
                <a:close/>
              </a:path>
            </a:pathLst>
          </a:custGeom>
          <a:solidFill>
            <a:srgbClr val="C9CB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511486" y="3246361"/>
            <a:ext cx="62230" cy="58419"/>
          </a:xfrm>
          <a:custGeom>
            <a:avLst/>
            <a:gdLst/>
            <a:ahLst/>
            <a:cxnLst/>
            <a:rect l="l" t="t" r="r" b="b"/>
            <a:pathLst>
              <a:path w="62229" h="58420">
                <a:moveTo>
                  <a:pt x="148" y="0"/>
                </a:moveTo>
                <a:lnTo>
                  <a:pt x="0" y="237"/>
                </a:lnTo>
                <a:lnTo>
                  <a:pt x="61641" y="57835"/>
                </a:lnTo>
                <a:lnTo>
                  <a:pt x="61742" y="57556"/>
                </a:lnTo>
                <a:lnTo>
                  <a:pt x="148" y="0"/>
                </a:lnTo>
                <a:close/>
              </a:path>
            </a:pathLst>
          </a:custGeom>
          <a:solidFill>
            <a:srgbClr val="C7C9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511631" y="3246154"/>
            <a:ext cx="62230" cy="57785"/>
          </a:xfrm>
          <a:custGeom>
            <a:avLst/>
            <a:gdLst/>
            <a:ahLst/>
            <a:cxnLst/>
            <a:rect l="l" t="t" r="r" b="b"/>
            <a:pathLst>
              <a:path w="62229" h="57785">
                <a:moveTo>
                  <a:pt x="134" y="0"/>
                </a:moveTo>
                <a:lnTo>
                  <a:pt x="0" y="215"/>
                </a:lnTo>
                <a:lnTo>
                  <a:pt x="61599" y="57763"/>
                </a:lnTo>
                <a:lnTo>
                  <a:pt x="61687" y="57496"/>
                </a:lnTo>
                <a:lnTo>
                  <a:pt x="134" y="0"/>
                </a:lnTo>
                <a:close/>
              </a:path>
            </a:pathLst>
          </a:custGeom>
          <a:solidFill>
            <a:srgbClr val="C5C7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511770" y="3245961"/>
            <a:ext cx="61594" cy="57785"/>
          </a:xfrm>
          <a:custGeom>
            <a:avLst/>
            <a:gdLst/>
            <a:ahLst/>
            <a:cxnLst/>
            <a:rect l="l" t="t" r="r" b="b"/>
            <a:pathLst>
              <a:path w="61595" h="57785">
                <a:moveTo>
                  <a:pt x="115" y="0"/>
                </a:moveTo>
                <a:lnTo>
                  <a:pt x="0" y="184"/>
                </a:lnTo>
                <a:lnTo>
                  <a:pt x="61535" y="57689"/>
                </a:lnTo>
                <a:lnTo>
                  <a:pt x="61598" y="57435"/>
                </a:lnTo>
                <a:lnTo>
                  <a:pt x="115" y="0"/>
                </a:lnTo>
                <a:close/>
              </a:path>
            </a:pathLst>
          </a:custGeom>
          <a:solidFill>
            <a:srgbClr val="C2C4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511837" y="3245621"/>
            <a:ext cx="61594" cy="57785"/>
          </a:xfrm>
          <a:custGeom>
            <a:avLst/>
            <a:gdLst/>
            <a:ahLst/>
            <a:cxnLst/>
            <a:rect l="l" t="t" r="r" b="b"/>
            <a:pathLst>
              <a:path w="61595" h="57785">
                <a:moveTo>
                  <a:pt x="0" y="0"/>
                </a:moveTo>
                <a:lnTo>
                  <a:pt x="54" y="332"/>
                </a:lnTo>
                <a:lnTo>
                  <a:pt x="61532" y="57775"/>
                </a:lnTo>
                <a:lnTo>
                  <a:pt x="61570" y="57521"/>
                </a:lnTo>
                <a:lnTo>
                  <a:pt x="0" y="0"/>
                </a:lnTo>
                <a:close/>
              </a:path>
            </a:pathLst>
          </a:custGeom>
          <a:solidFill>
            <a:srgbClr val="C0C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511752" y="3245294"/>
            <a:ext cx="62230" cy="58419"/>
          </a:xfrm>
          <a:custGeom>
            <a:avLst/>
            <a:gdLst/>
            <a:ahLst/>
            <a:cxnLst/>
            <a:rect l="l" t="t" r="r" b="b"/>
            <a:pathLst>
              <a:path w="62229" h="58420">
                <a:moveTo>
                  <a:pt x="0" y="0"/>
                </a:moveTo>
                <a:lnTo>
                  <a:pt x="89" y="343"/>
                </a:lnTo>
                <a:lnTo>
                  <a:pt x="61655" y="57861"/>
                </a:lnTo>
                <a:lnTo>
                  <a:pt x="61655" y="57619"/>
                </a:lnTo>
                <a:lnTo>
                  <a:pt x="0" y="0"/>
                </a:lnTo>
                <a:close/>
              </a:path>
            </a:pathLst>
          </a:custGeom>
          <a:solidFill>
            <a:srgbClr val="BEC0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511684" y="3245031"/>
            <a:ext cx="62230" cy="58419"/>
          </a:xfrm>
          <a:custGeom>
            <a:avLst/>
            <a:gdLst/>
            <a:ahLst/>
            <a:cxnLst/>
            <a:rect l="l" t="t" r="r" b="b"/>
            <a:pathLst>
              <a:path w="62229" h="58420">
                <a:moveTo>
                  <a:pt x="0" y="0"/>
                </a:moveTo>
                <a:lnTo>
                  <a:pt x="68" y="262"/>
                </a:lnTo>
                <a:lnTo>
                  <a:pt x="61723" y="57882"/>
                </a:lnTo>
                <a:lnTo>
                  <a:pt x="61710" y="57641"/>
                </a:lnTo>
                <a:lnTo>
                  <a:pt x="0" y="0"/>
                </a:lnTo>
                <a:close/>
              </a:path>
            </a:pathLst>
          </a:custGeom>
          <a:solidFill>
            <a:srgbClr val="BBBD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511627" y="3244816"/>
            <a:ext cx="62230" cy="58419"/>
          </a:xfrm>
          <a:custGeom>
            <a:avLst/>
            <a:gdLst/>
            <a:ahLst/>
            <a:cxnLst/>
            <a:rect l="l" t="t" r="r" b="b"/>
            <a:pathLst>
              <a:path w="62229" h="58420">
                <a:moveTo>
                  <a:pt x="0" y="0"/>
                </a:moveTo>
                <a:lnTo>
                  <a:pt x="60" y="232"/>
                </a:lnTo>
                <a:lnTo>
                  <a:pt x="61767" y="57869"/>
                </a:lnTo>
                <a:lnTo>
                  <a:pt x="61716" y="57653"/>
                </a:lnTo>
                <a:lnTo>
                  <a:pt x="0" y="0"/>
                </a:lnTo>
                <a:close/>
              </a:path>
            </a:pathLst>
          </a:custGeom>
          <a:solidFill>
            <a:srgbClr val="B9B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511575" y="3244613"/>
            <a:ext cx="62230" cy="58419"/>
          </a:xfrm>
          <a:custGeom>
            <a:avLst/>
            <a:gdLst/>
            <a:ahLst/>
            <a:cxnLst/>
            <a:rect l="l" t="t" r="r" b="b"/>
            <a:pathLst>
              <a:path w="62229" h="58420">
                <a:moveTo>
                  <a:pt x="0" y="0"/>
                </a:moveTo>
                <a:lnTo>
                  <a:pt x="48" y="185"/>
                </a:lnTo>
                <a:lnTo>
                  <a:pt x="61756" y="57855"/>
                </a:lnTo>
                <a:lnTo>
                  <a:pt x="61692" y="57640"/>
                </a:lnTo>
                <a:lnTo>
                  <a:pt x="0" y="0"/>
                </a:lnTo>
                <a:close/>
              </a:path>
            </a:pathLst>
          </a:custGeom>
          <a:solidFill>
            <a:srgbClr val="B7B9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511543" y="3244491"/>
            <a:ext cx="62230" cy="57785"/>
          </a:xfrm>
          <a:custGeom>
            <a:avLst/>
            <a:gdLst/>
            <a:ahLst/>
            <a:cxnLst/>
            <a:rect l="l" t="t" r="r" b="b"/>
            <a:pathLst>
              <a:path w="62229" h="57785">
                <a:moveTo>
                  <a:pt x="0" y="0"/>
                </a:moveTo>
                <a:lnTo>
                  <a:pt x="61724" y="57762"/>
                </a:lnTo>
                <a:lnTo>
                  <a:pt x="61610" y="57559"/>
                </a:lnTo>
                <a:lnTo>
                  <a:pt x="0" y="0"/>
                </a:lnTo>
                <a:close/>
              </a:path>
            </a:pathLst>
          </a:custGeom>
          <a:solidFill>
            <a:srgbClr val="B4B6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511519" y="3244399"/>
            <a:ext cx="62230" cy="57785"/>
          </a:xfrm>
          <a:custGeom>
            <a:avLst/>
            <a:gdLst/>
            <a:ahLst/>
            <a:cxnLst/>
            <a:rect l="l" t="t" r="r" b="b"/>
            <a:pathLst>
              <a:path w="62229" h="57785">
                <a:moveTo>
                  <a:pt x="0" y="0"/>
                </a:moveTo>
                <a:lnTo>
                  <a:pt x="61634" y="57664"/>
                </a:lnTo>
                <a:lnTo>
                  <a:pt x="61494" y="57473"/>
                </a:lnTo>
                <a:lnTo>
                  <a:pt x="0" y="0"/>
                </a:lnTo>
                <a:close/>
              </a:path>
            </a:pathLst>
          </a:custGeom>
          <a:solidFill>
            <a:srgbClr val="B2B4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511515" y="3244382"/>
            <a:ext cx="61594" cy="57785"/>
          </a:xfrm>
          <a:custGeom>
            <a:avLst/>
            <a:gdLst/>
            <a:ahLst/>
            <a:cxnLst/>
            <a:rect l="l" t="t" r="r" b="b"/>
            <a:pathLst>
              <a:path w="61595" h="57785">
                <a:moveTo>
                  <a:pt x="0" y="0"/>
                </a:moveTo>
                <a:lnTo>
                  <a:pt x="61511" y="57491"/>
                </a:lnTo>
                <a:lnTo>
                  <a:pt x="0" y="0"/>
                </a:lnTo>
                <a:close/>
              </a:path>
            </a:pathLst>
          </a:custGeom>
          <a:solidFill>
            <a:srgbClr val="B0B2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511515" y="3244382"/>
            <a:ext cx="61594" cy="57785"/>
          </a:xfrm>
          <a:custGeom>
            <a:avLst/>
            <a:gdLst/>
            <a:ahLst/>
            <a:cxnLst/>
            <a:rect l="l" t="t" r="r" b="b"/>
            <a:pathLst>
              <a:path w="61595" h="57785">
                <a:moveTo>
                  <a:pt x="0" y="0"/>
                </a:moveTo>
                <a:lnTo>
                  <a:pt x="61321" y="57300"/>
                </a:lnTo>
                <a:lnTo>
                  <a:pt x="0" y="0"/>
                </a:lnTo>
                <a:close/>
              </a:path>
            </a:pathLst>
          </a:custGeom>
          <a:solidFill>
            <a:srgbClr val="AEB0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004680" y="3128835"/>
            <a:ext cx="143510" cy="190500"/>
          </a:xfrm>
          <a:custGeom>
            <a:avLst/>
            <a:gdLst/>
            <a:ahLst/>
            <a:cxnLst/>
            <a:rect l="l" t="t" r="r" b="b"/>
            <a:pathLst>
              <a:path w="143510" h="190500">
                <a:moveTo>
                  <a:pt x="143497" y="0"/>
                </a:moveTo>
                <a:lnTo>
                  <a:pt x="84632" y="55384"/>
                </a:lnTo>
                <a:lnTo>
                  <a:pt x="0" y="190449"/>
                </a:lnTo>
                <a:lnTo>
                  <a:pt x="58877" y="135051"/>
                </a:lnTo>
                <a:lnTo>
                  <a:pt x="143497" y="0"/>
                </a:lnTo>
                <a:close/>
              </a:path>
            </a:pathLst>
          </a:custGeom>
          <a:solidFill>
            <a:srgbClr val="9496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041629" y="3353485"/>
            <a:ext cx="0" cy="911225"/>
          </a:xfrm>
          <a:custGeom>
            <a:avLst/>
            <a:gdLst/>
            <a:ahLst/>
            <a:cxnLst/>
            <a:rect l="l" t="t" r="r" b="b"/>
            <a:pathLst>
              <a:path h="911225">
                <a:moveTo>
                  <a:pt x="0" y="0"/>
                </a:moveTo>
                <a:lnTo>
                  <a:pt x="0" y="911035"/>
                </a:lnTo>
              </a:path>
            </a:pathLst>
          </a:custGeom>
          <a:ln w="3175">
            <a:solidFill>
              <a:srgbClr val="C0C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040577" y="3352812"/>
            <a:ext cx="0" cy="912494"/>
          </a:xfrm>
          <a:custGeom>
            <a:avLst/>
            <a:gdLst/>
            <a:ahLst/>
            <a:cxnLst/>
            <a:rect l="l" t="t" r="r" b="b"/>
            <a:pathLst>
              <a:path h="912495">
                <a:moveTo>
                  <a:pt x="0" y="0"/>
                </a:moveTo>
                <a:lnTo>
                  <a:pt x="0" y="912133"/>
                </a:lnTo>
              </a:path>
            </a:pathLst>
          </a:custGeom>
          <a:ln w="3175">
            <a:solidFill>
              <a:srgbClr val="BEC0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039160" y="3352152"/>
            <a:ext cx="0" cy="913765"/>
          </a:xfrm>
          <a:custGeom>
            <a:avLst/>
            <a:gdLst/>
            <a:ahLst/>
            <a:cxnLst/>
            <a:rect l="l" t="t" r="r" b="b"/>
            <a:pathLst>
              <a:path h="913764">
                <a:moveTo>
                  <a:pt x="0" y="0"/>
                </a:moveTo>
                <a:lnTo>
                  <a:pt x="0" y="913214"/>
                </a:lnTo>
              </a:path>
            </a:pathLst>
          </a:custGeom>
          <a:ln w="3175">
            <a:solidFill>
              <a:srgbClr val="BBBD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037757" y="3351479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304"/>
                </a:lnTo>
              </a:path>
            </a:pathLst>
          </a:custGeom>
          <a:ln w="3175">
            <a:solidFill>
              <a:srgbClr val="B9BB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036366" y="3350793"/>
            <a:ext cx="0" cy="915669"/>
          </a:xfrm>
          <a:custGeom>
            <a:avLst/>
            <a:gdLst/>
            <a:ahLst/>
            <a:cxnLst/>
            <a:rect l="l" t="t" r="r" b="b"/>
            <a:pathLst>
              <a:path h="915670">
                <a:moveTo>
                  <a:pt x="0" y="0"/>
                </a:moveTo>
                <a:lnTo>
                  <a:pt x="0" y="915403"/>
                </a:lnTo>
              </a:path>
            </a:pathLst>
          </a:custGeom>
          <a:ln w="3175">
            <a:solidFill>
              <a:srgbClr val="B7B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034988" y="3350094"/>
            <a:ext cx="0" cy="916940"/>
          </a:xfrm>
          <a:custGeom>
            <a:avLst/>
            <a:gdLst/>
            <a:ahLst/>
            <a:cxnLst/>
            <a:rect l="l" t="t" r="r" b="b"/>
            <a:pathLst>
              <a:path h="916939">
                <a:moveTo>
                  <a:pt x="0" y="0"/>
                </a:moveTo>
                <a:lnTo>
                  <a:pt x="0" y="916511"/>
                </a:lnTo>
              </a:path>
            </a:pathLst>
          </a:custGeom>
          <a:ln w="3175">
            <a:solidFill>
              <a:srgbClr val="B4B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033611" y="3349371"/>
            <a:ext cx="0" cy="918210"/>
          </a:xfrm>
          <a:custGeom>
            <a:avLst/>
            <a:gdLst/>
            <a:ahLst/>
            <a:cxnLst/>
            <a:rect l="l" t="t" r="r" b="b"/>
            <a:pathLst>
              <a:path h="918210">
                <a:moveTo>
                  <a:pt x="0" y="0"/>
                </a:moveTo>
                <a:lnTo>
                  <a:pt x="0" y="917648"/>
                </a:lnTo>
              </a:path>
            </a:pathLst>
          </a:custGeom>
          <a:ln w="3175">
            <a:solidFill>
              <a:srgbClr val="B2B4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032239" y="3348647"/>
            <a:ext cx="0" cy="918844"/>
          </a:xfrm>
          <a:custGeom>
            <a:avLst/>
            <a:gdLst/>
            <a:ahLst/>
            <a:cxnLst/>
            <a:rect l="l" t="t" r="r" b="b"/>
            <a:pathLst>
              <a:path h="918845">
                <a:moveTo>
                  <a:pt x="0" y="0"/>
                </a:moveTo>
                <a:lnTo>
                  <a:pt x="0" y="918781"/>
                </a:lnTo>
              </a:path>
            </a:pathLst>
          </a:custGeom>
          <a:ln w="3175">
            <a:solidFill>
              <a:srgbClr val="B0B2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030874" y="3347885"/>
            <a:ext cx="0" cy="920115"/>
          </a:xfrm>
          <a:custGeom>
            <a:avLst/>
            <a:gdLst/>
            <a:ahLst/>
            <a:cxnLst/>
            <a:rect l="l" t="t" r="r" b="b"/>
            <a:pathLst>
              <a:path h="920114">
                <a:moveTo>
                  <a:pt x="0" y="0"/>
                </a:moveTo>
                <a:lnTo>
                  <a:pt x="0" y="919952"/>
                </a:lnTo>
              </a:path>
            </a:pathLst>
          </a:custGeom>
          <a:ln w="3175">
            <a:solidFill>
              <a:srgbClr val="AEB0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029489" y="3347110"/>
            <a:ext cx="0" cy="921385"/>
          </a:xfrm>
          <a:custGeom>
            <a:avLst/>
            <a:gdLst/>
            <a:ahLst/>
            <a:cxnLst/>
            <a:rect l="l" t="t" r="r" b="b"/>
            <a:pathLst>
              <a:path h="921385">
                <a:moveTo>
                  <a:pt x="0" y="0"/>
                </a:moveTo>
                <a:lnTo>
                  <a:pt x="0" y="921140"/>
                </a:lnTo>
              </a:path>
            </a:pathLst>
          </a:custGeom>
          <a:ln w="3175">
            <a:solidFill>
              <a:srgbClr val="ABAD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028105" y="3346322"/>
            <a:ext cx="0" cy="922655"/>
          </a:xfrm>
          <a:custGeom>
            <a:avLst/>
            <a:gdLst/>
            <a:ahLst/>
            <a:cxnLst/>
            <a:rect l="l" t="t" r="r" b="b"/>
            <a:pathLst>
              <a:path h="922654">
                <a:moveTo>
                  <a:pt x="0" y="0"/>
                </a:moveTo>
                <a:lnTo>
                  <a:pt x="0" y="922341"/>
                </a:lnTo>
              </a:path>
            </a:pathLst>
          </a:custGeom>
          <a:ln w="3175">
            <a:solidFill>
              <a:srgbClr val="A9AB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026695" y="3345459"/>
            <a:ext cx="0" cy="923925"/>
          </a:xfrm>
          <a:custGeom>
            <a:avLst/>
            <a:gdLst/>
            <a:ahLst/>
            <a:cxnLst/>
            <a:rect l="l" t="t" r="r" b="b"/>
            <a:pathLst>
              <a:path h="923925">
                <a:moveTo>
                  <a:pt x="0" y="0"/>
                </a:moveTo>
                <a:lnTo>
                  <a:pt x="0" y="923609"/>
                </a:lnTo>
              </a:path>
            </a:pathLst>
          </a:custGeom>
          <a:ln w="3175">
            <a:solidFill>
              <a:srgbClr val="A7A9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025254" y="3344595"/>
            <a:ext cx="0" cy="925194"/>
          </a:xfrm>
          <a:custGeom>
            <a:avLst/>
            <a:gdLst/>
            <a:ahLst/>
            <a:cxnLst/>
            <a:rect l="l" t="t" r="r" b="b"/>
            <a:pathLst>
              <a:path h="925195">
                <a:moveTo>
                  <a:pt x="0" y="0"/>
                </a:moveTo>
                <a:lnTo>
                  <a:pt x="0" y="924745"/>
                </a:lnTo>
              </a:path>
            </a:pathLst>
          </a:custGeom>
          <a:ln w="3175">
            <a:solidFill>
              <a:srgbClr val="A5A7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023781" y="3343618"/>
            <a:ext cx="0" cy="926465"/>
          </a:xfrm>
          <a:custGeom>
            <a:avLst/>
            <a:gdLst/>
            <a:ahLst/>
            <a:cxnLst/>
            <a:rect l="l" t="t" r="r" b="b"/>
            <a:pathLst>
              <a:path h="926464">
                <a:moveTo>
                  <a:pt x="0" y="0"/>
                </a:moveTo>
                <a:lnTo>
                  <a:pt x="0" y="926017"/>
                </a:lnTo>
              </a:path>
            </a:pathLst>
          </a:custGeom>
          <a:ln w="3250">
            <a:solidFill>
              <a:srgbClr val="A2A5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3022257" y="3342640"/>
            <a:ext cx="0" cy="927735"/>
          </a:xfrm>
          <a:custGeom>
            <a:avLst/>
            <a:gdLst/>
            <a:ahLst/>
            <a:cxnLst/>
            <a:rect l="l" t="t" r="r" b="b"/>
            <a:pathLst>
              <a:path h="927735">
                <a:moveTo>
                  <a:pt x="0" y="0"/>
                </a:moveTo>
                <a:lnTo>
                  <a:pt x="0" y="927285"/>
                </a:lnTo>
              </a:path>
            </a:pathLst>
          </a:custGeom>
          <a:ln w="3225">
            <a:solidFill>
              <a:srgbClr val="A0A2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3020650" y="3341484"/>
            <a:ext cx="0" cy="929005"/>
          </a:xfrm>
          <a:custGeom>
            <a:avLst/>
            <a:gdLst/>
            <a:ahLst/>
            <a:cxnLst/>
            <a:rect l="l" t="t" r="r" b="b"/>
            <a:pathLst>
              <a:path h="929004">
                <a:moveTo>
                  <a:pt x="0" y="0"/>
                </a:moveTo>
                <a:lnTo>
                  <a:pt x="0" y="928766"/>
                </a:lnTo>
              </a:path>
            </a:pathLst>
          </a:custGeom>
          <a:ln w="3415">
            <a:solidFill>
              <a:srgbClr val="9EA0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018917" y="3340239"/>
            <a:ext cx="0" cy="930910"/>
          </a:xfrm>
          <a:custGeom>
            <a:avLst/>
            <a:gdLst/>
            <a:ahLst/>
            <a:cxnLst/>
            <a:rect l="l" t="t" r="r" b="b"/>
            <a:pathLst>
              <a:path h="930910">
                <a:moveTo>
                  <a:pt x="0" y="0"/>
                </a:moveTo>
                <a:lnTo>
                  <a:pt x="0" y="930349"/>
                </a:lnTo>
              </a:path>
            </a:pathLst>
          </a:custGeom>
          <a:ln w="3479">
            <a:solidFill>
              <a:srgbClr val="9C9E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017075" y="3338817"/>
            <a:ext cx="0" cy="932180"/>
          </a:xfrm>
          <a:custGeom>
            <a:avLst/>
            <a:gdLst/>
            <a:ahLst/>
            <a:cxnLst/>
            <a:rect l="l" t="t" r="r" b="b"/>
            <a:pathLst>
              <a:path h="932179">
                <a:moveTo>
                  <a:pt x="0" y="0"/>
                </a:moveTo>
                <a:lnTo>
                  <a:pt x="0" y="932141"/>
                </a:lnTo>
              </a:path>
            </a:pathLst>
          </a:custGeom>
          <a:ln w="3657">
            <a:solidFill>
              <a:srgbClr val="9A9C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3014929" y="3336937"/>
            <a:ext cx="0" cy="934719"/>
          </a:xfrm>
          <a:custGeom>
            <a:avLst/>
            <a:gdLst/>
            <a:ahLst/>
            <a:cxnLst/>
            <a:rect l="l" t="t" r="r" b="b"/>
            <a:pathLst>
              <a:path h="934720">
                <a:moveTo>
                  <a:pt x="0" y="0"/>
                </a:moveTo>
                <a:lnTo>
                  <a:pt x="0" y="934443"/>
                </a:lnTo>
              </a:path>
            </a:pathLst>
          </a:custGeom>
          <a:ln w="4114">
            <a:solidFill>
              <a:srgbClr val="979A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3008382" y="3322040"/>
            <a:ext cx="0" cy="949960"/>
          </a:xfrm>
          <a:custGeom>
            <a:avLst/>
            <a:gdLst/>
            <a:ahLst/>
            <a:cxnLst/>
            <a:rect l="l" t="t" r="r" b="b"/>
            <a:pathLst>
              <a:path h="949960">
                <a:moveTo>
                  <a:pt x="0" y="0"/>
                </a:moveTo>
                <a:lnTo>
                  <a:pt x="0" y="949340"/>
                </a:lnTo>
              </a:path>
            </a:pathLst>
          </a:custGeom>
          <a:ln w="12458">
            <a:solidFill>
              <a:srgbClr val="9597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034434" y="3280028"/>
            <a:ext cx="86360" cy="74295"/>
          </a:xfrm>
          <a:custGeom>
            <a:avLst/>
            <a:gdLst/>
            <a:ahLst/>
            <a:cxnLst/>
            <a:rect l="l" t="t" r="r" b="b"/>
            <a:pathLst>
              <a:path w="86360" h="74295">
                <a:moveTo>
                  <a:pt x="73661" y="0"/>
                </a:moveTo>
                <a:lnTo>
                  <a:pt x="0" y="69320"/>
                </a:lnTo>
                <a:lnTo>
                  <a:pt x="8383" y="73748"/>
                </a:lnTo>
                <a:lnTo>
                  <a:pt x="85801" y="914"/>
                </a:lnTo>
                <a:lnTo>
                  <a:pt x="81599" y="685"/>
                </a:lnTo>
                <a:lnTo>
                  <a:pt x="77535" y="381"/>
                </a:lnTo>
                <a:lnTo>
                  <a:pt x="73661" y="0"/>
                </a:lnTo>
                <a:close/>
              </a:path>
            </a:pathLst>
          </a:custGeom>
          <a:solidFill>
            <a:srgbClr val="C0C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3029412" y="3279266"/>
            <a:ext cx="78740" cy="70485"/>
          </a:xfrm>
          <a:custGeom>
            <a:avLst/>
            <a:gdLst/>
            <a:ahLst/>
            <a:cxnLst/>
            <a:rect l="l" t="t" r="r" b="b"/>
            <a:pathLst>
              <a:path w="78739" h="70485">
                <a:moveTo>
                  <a:pt x="71660" y="0"/>
                </a:moveTo>
                <a:lnTo>
                  <a:pt x="0" y="67429"/>
                </a:lnTo>
                <a:lnTo>
                  <a:pt x="5014" y="70078"/>
                </a:lnTo>
                <a:lnTo>
                  <a:pt x="78671" y="762"/>
                </a:lnTo>
                <a:lnTo>
                  <a:pt x="76258" y="533"/>
                </a:lnTo>
                <a:lnTo>
                  <a:pt x="73934" y="279"/>
                </a:lnTo>
                <a:lnTo>
                  <a:pt x="71660" y="0"/>
                </a:lnTo>
                <a:close/>
              </a:path>
            </a:pathLst>
          </a:custGeom>
          <a:solidFill>
            <a:srgbClr val="BEC0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3025891" y="3278606"/>
            <a:ext cx="75565" cy="68580"/>
          </a:xfrm>
          <a:custGeom>
            <a:avLst/>
            <a:gdLst/>
            <a:ahLst/>
            <a:cxnLst/>
            <a:rect l="l" t="t" r="r" b="b"/>
            <a:pathLst>
              <a:path w="75564" h="68579">
                <a:moveTo>
                  <a:pt x="70393" y="0"/>
                </a:moveTo>
                <a:lnTo>
                  <a:pt x="0" y="66230"/>
                </a:lnTo>
                <a:lnTo>
                  <a:pt x="3520" y="68090"/>
                </a:lnTo>
                <a:lnTo>
                  <a:pt x="75181" y="660"/>
                </a:lnTo>
                <a:lnTo>
                  <a:pt x="73543" y="457"/>
                </a:lnTo>
                <a:lnTo>
                  <a:pt x="70393" y="0"/>
                </a:lnTo>
                <a:close/>
              </a:path>
            </a:pathLst>
          </a:custGeom>
          <a:solidFill>
            <a:srgbClr val="BBBD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023290" y="3278009"/>
            <a:ext cx="73025" cy="67310"/>
          </a:xfrm>
          <a:custGeom>
            <a:avLst/>
            <a:gdLst/>
            <a:ahLst/>
            <a:cxnLst/>
            <a:rect l="l" t="t" r="r" b="b"/>
            <a:pathLst>
              <a:path w="73025" h="67310">
                <a:moveTo>
                  <a:pt x="69121" y="0"/>
                </a:moveTo>
                <a:lnTo>
                  <a:pt x="0" y="65027"/>
                </a:lnTo>
                <a:lnTo>
                  <a:pt x="2047" y="66535"/>
                </a:lnTo>
                <a:lnTo>
                  <a:pt x="2592" y="66822"/>
                </a:lnTo>
                <a:lnTo>
                  <a:pt x="72982" y="609"/>
                </a:lnTo>
                <a:lnTo>
                  <a:pt x="69121" y="0"/>
                </a:lnTo>
                <a:close/>
              </a:path>
            </a:pathLst>
          </a:custGeom>
          <a:solidFill>
            <a:srgbClr val="B9B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3021055" y="3277412"/>
            <a:ext cx="71755" cy="66040"/>
          </a:xfrm>
          <a:custGeom>
            <a:avLst/>
            <a:gdLst/>
            <a:ahLst/>
            <a:cxnLst/>
            <a:rect l="l" t="t" r="r" b="b"/>
            <a:pathLst>
              <a:path w="71755" h="66039">
                <a:moveTo>
                  <a:pt x="68004" y="0"/>
                </a:moveTo>
                <a:lnTo>
                  <a:pt x="0" y="63978"/>
                </a:lnTo>
                <a:lnTo>
                  <a:pt x="2235" y="65624"/>
                </a:lnTo>
                <a:lnTo>
                  <a:pt x="71356" y="596"/>
                </a:lnTo>
                <a:lnTo>
                  <a:pt x="70213" y="406"/>
                </a:lnTo>
                <a:lnTo>
                  <a:pt x="68004" y="0"/>
                </a:lnTo>
                <a:close/>
              </a:path>
            </a:pathLst>
          </a:custGeom>
          <a:solidFill>
            <a:srgbClr val="B7B9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3019030" y="3276828"/>
            <a:ext cx="70485" cy="64769"/>
          </a:xfrm>
          <a:custGeom>
            <a:avLst/>
            <a:gdLst/>
            <a:ahLst/>
            <a:cxnLst/>
            <a:rect l="l" t="t" r="r" b="b"/>
            <a:pathLst>
              <a:path w="70485" h="64770">
                <a:moveTo>
                  <a:pt x="67031" y="0"/>
                </a:moveTo>
                <a:lnTo>
                  <a:pt x="0" y="63072"/>
                </a:lnTo>
                <a:lnTo>
                  <a:pt x="2024" y="64562"/>
                </a:lnTo>
                <a:lnTo>
                  <a:pt x="70028" y="584"/>
                </a:lnTo>
                <a:lnTo>
                  <a:pt x="67031" y="0"/>
                </a:lnTo>
                <a:close/>
              </a:path>
            </a:pathLst>
          </a:custGeom>
          <a:solidFill>
            <a:srgbClr val="B4B6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3017150" y="3276231"/>
            <a:ext cx="69215" cy="64135"/>
          </a:xfrm>
          <a:custGeom>
            <a:avLst/>
            <a:gdLst/>
            <a:ahLst/>
            <a:cxnLst/>
            <a:rect l="l" t="t" r="r" b="b"/>
            <a:pathLst>
              <a:path w="69214" h="64135">
                <a:moveTo>
                  <a:pt x="66193" y="0"/>
                </a:moveTo>
                <a:lnTo>
                  <a:pt x="0" y="62284"/>
                </a:lnTo>
                <a:lnTo>
                  <a:pt x="1880" y="63668"/>
                </a:lnTo>
                <a:lnTo>
                  <a:pt x="68924" y="596"/>
                </a:lnTo>
                <a:lnTo>
                  <a:pt x="67984" y="406"/>
                </a:lnTo>
                <a:lnTo>
                  <a:pt x="66193" y="0"/>
                </a:lnTo>
                <a:close/>
              </a:path>
            </a:pathLst>
          </a:custGeom>
          <a:solidFill>
            <a:srgbClr val="B2B4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3015414" y="3275647"/>
            <a:ext cx="67945" cy="62865"/>
          </a:xfrm>
          <a:custGeom>
            <a:avLst/>
            <a:gdLst/>
            <a:ahLst/>
            <a:cxnLst/>
            <a:rect l="l" t="t" r="r" b="b"/>
            <a:pathLst>
              <a:path w="67944" h="62864">
                <a:moveTo>
                  <a:pt x="65465" y="0"/>
                </a:moveTo>
                <a:lnTo>
                  <a:pt x="0" y="61590"/>
                </a:lnTo>
                <a:lnTo>
                  <a:pt x="1735" y="62868"/>
                </a:lnTo>
                <a:lnTo>
                  <a:pt x="67929" y="584"/>
                </a:lnTo>
                <a:lnTo>
                  <a:pt x="65465" y="0"/>
                </a:lnTo>
                <a:close/>
              </a:path>
            </a:pathLst>
          </a:custGeom>
          <a:solidFill>
            <a:srgbClr val="B0B2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3013766" y="3275038"/>
            <a:ext cx="67310" cy="62230"/>
          </a:xfrm>
          <a:custGeom>
            <a:avLst/>
            <a:gdLst/>
            <a:ahLst/>
            <a:cxnLst/>
            <a:rect l="l" t="t" r="r" b="b"/>
            <a:pathLst>
              <a:path w="67310" h="62229">
                <a:moveTo>
                  <a:pt x="64802" y="0"/>
                </a:moveTo>
                <a:lnTo>
                  <a:pt x="0" y="60986"/>
                </a:lnTo>
                <a:lnTo>
                  <a:pt x="1641" y="62195"/>
                </a:lnTo>
                <a:lnTo>
                  <a:pt x="67114" y="609"/>
                </a:lnTo>
                <a:lnTo>
                  <a:pt x="64802" y="0"/>
                </a:lnTo>
                <a:close/>
              </a:path>
            </a:pathLst>
          </a:custGeom>
          <a:solidFill>
            <a:srgbClr val="AEB0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3012228" y="3274415"/>
            <a:ext cx="66675" cy="61594"/>
          </a:xfrm>
          <a:custGeom>
            <a:avLst/>
            <a:gdLst/>
            <a:ahLst/>
            <a:cxnLst/>
            <a:rect l="l" t="t" r="r" b="b"/>
            <a:pathLst>
              <a:path w="66675" h="61595">
                <a:moveTo>
                  <a:pt x="64206" y="0"/>
                </a:moveTo>
                <a:lnTo>
                  <a:pt x="0" y="60423"/>
                </a:lnTo>
                <a:lnTo>
                  <a:pt x="122" y="60567"/>
                </a:lnTo>
                <a:lnTo>
                  <a:pt x="1530" y="61603"/>
                </a:lnTo>
                <a:lnTo>
                  <a:pt x="66340" y="622"/>
                </a:lnTo>
                <a:lnTo>
                  <a:pt x="64206" y="0"/>
                </a:lnTo>
                <a:close/>
              </a:path>
            </a:pathLst>
          </a:custGeom>
          <a:solidFill>
            <a:srgbClr val="ABAD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011041" y="3273780"/>
            <a:ext cx="65405" cy="61594"/>
          </a:xfrm>
          <a:custGeom>
            <a:avLst/>
            <a:gdLst/>
            <a:ahLst/>
            <a:cxnLst/>
            <a:rect l="l" t="t" r="r" b="b"/>
            <a:pathLst>
              <a:path w="65405" h="61595">
                <a:moveTo>
                  <a:pt x="63387" y="0"/>
                </a:moveTo>
                <a:lnTo>
                  <a:pt x="0" y="59626"/>
                </a:lnTo>
                <a:lnTo>
                  <a:pt x="1175" y="61044"/>
                </a:lnTo>
                <a:lnTo>
                  <a:pt x="65393" y="634"/>
                </a:lnTo>
                <a:lnTo>
                  <a:pt x="63387" y="0"/>
                </a:lnTo>
                <a:close/>
              </a:path>
            </a:pathLst>
          </a:custGeom>
          <a:solidFill>
            <a:srgbClr val="A9AB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009910" y="3273107"/>
            <a:ext cx="64769" cy="60325"/>
          </a:xfrm>
          <a:custGeom>
            <a:avLst/>
            <a:gdLst/>
            <a:ahLst/>
            <a:cxnLst/>
            <a:rect l="l" t="t" r="r" b="b"/>
            <a:pathLst>
              <a:path w="64769" h="60325">
                <a:moveTo>
                  <a:pt x="62638" y="0"/>
                </a:moveTo>
                <a:lnTo>
                  <a:pt x="0" y="58935"/>
                </a:lnTo>
                <a:lnTo>
                  <a:pt x="1131" y="60299"/>
                </a:lnTo>
                <a:lnTo>
                  <a:pt x="64518" y="673"/>
                </a:lnTo>
                <a:lnTo>
                  <a:pt x="62638" y="0"/>
                </a:lnTo>
                <a:close/>
              </a:path>
            </a:pathLst>
          </a:custGeom>
          <a:solidFill>
            <a:srgbClr val="A7A9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3008818" y="3272409"/>
            <a:ext cx="64135" cy="59690"/>
          </a:xfrm>
          <a:custGeom>
            <a:avLst/>
            <a:gdLst/>
            <a:ahLst/>
            <a:cxnLst/>
            <a:rect l="l" t="t" r="r" b="b"/>
            <a:pathLst>
              <a:path w="64135" h="59689">
                <a:moveTo>
                  <a:pt x="61978" y="0"/>
                </a:moveTo>
                <a:lnTo>
                  <a:pt x="0" y="58317"/>
                </a:lnTo>
                <a:lnTo>
                  <a:pt x="1092" y="59634"/>
                </a:lnTo>
                <a:lnTo>
                  <a:pt x="63731" y="711"/>
                </a:lnTo>
                <a:lnTo>
                  <a:pt x="61978" y="0"/>
                </a:lnTo>
                <a:close/>
              </a:path>
            </a:pathLst>
          </a:custGeom>
          <a:solidFill>
            <a:srgbClr val="A5A7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3007758" y="3271685"/>
            <a:ext cx="63500" cy="59055"/>
          </a:xfrm>
          <a:custGeom>
            <a:avLst/>
            <a:gdLst/>
            <a:ahLst/>
            <a:cxnLst/>
            <a:rect l="l" t="t" r="r" b="b"/>
            <a:pathLst>
              <a:path w="63500" h="59054">
                <a:moveTo>
                  <a:pt x="61386" y="0"/>
                </a:moveTo>
                <a:lnTo>
                  <a:pt x="0" y="57763"/>
                </a:lnTo>
                <a:lnTo>
                  <a:pt x="1059" y="59040"/>
                </a:lnTo>
                <a:lnTo>
                  <a:pt x="63037" y="736"/>
                </a:lnTo>
                <a:lnTo>
                  <a:pt x="61907" y="253"/>
                </a:lnTo>
                <a:lnTo>
                  <a:pt x="61386" y="0"/>
                </a:lnTo>
                <a:close/>
              </a:path>
            </a:pathLst>
          </a:custGeom>
          <a:solidFill>
            <a:srgbClr val="A2A5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3006714" y="3270897"/>
            <a:ext cx="62865" cy="59055"/>
          </a:xfrm>
          <a:custGeom>
            <a:avLst/>
            <a:gdLst/>
            <a:ahLst/>
            <a:cxnLst/>
            <a:rect l="l" t="t" r="r" b="b"/>
            <a:pathLst>
              <a:path w="62864" h="59054">
                <a:moveTo>
                  <a:pt x="60919" y="0"/>
                </a:moveTo>
                <a:lnTo>
                  <a:pt x="0" y="57291"/>
                </a:lnTo>
                <a:lnTo>
                  <a:pt x="1043" y="58550"/>
                </a:lnTo>
                <a:lnTo>
                  <a:pt x="62443" y="787"/>
                </a:lnTo>
                <a:lnTo>
                  <a:pt x="61389" y="266"/>
                </a:lnTo>
                <a:lnTo>
                  <a:pt x="60919" y="0"/>
                </a:lnTo>
                <a:close/>
              </a:path>
            </a:pathLst>
          </a:custGeom>
          <a:solidFill>
            <a:srgbClr val="A0A2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3005709" y="3270046"/>
            <a:ext cx="62230" cy="58419"/>
          </a:xfrm>
          <a:custGeom>
            <a:avLst/>
            <a:gdLst/>
            <a:ahLst/>
            <a:cxnLst/>
            <a:rect l="l" t="t" r="r" b="b"/>
            <a:pathLst>
              <a:path w="62230" h="58420">
                <a:moveTo>
                  <a:pt x="60502" y="0"/>
                </a:moveTo>
                <a:lnTo>
                  <a:pt x="0" y="56930"/>
                </a:lnTo>
                <a:lnTo>
                  <a:pt x="1011" y="58149"/>
                </a:lnTo>
                <a:lnTo>
                  <a:pt x="61912" y="850"/>
                </a:lnTo>
                <a:lnTo>
                  <a:pt x="60502" y="0"/>
                </a:lnTo>
                <a:close/>
              </a:path>
            </a:pathLst>
          </a:custGeom>
          <a:solidFill>
            <a:srgbClr val="9EA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3005014" y="3269094"/>
            <a:ext cx="61594" cy="58419"/>
          </a:xfrm>
          <a:custGeom>
            <a:avLst/>
            <a:gdLst/>
            <a:ahLst/>
            <a:cxnLst/>
            <a:rect l="l" t="t" r="r" b="b"/>
            <a:pathLst>
              <a:path w="61594" h="58420">
                <a:moveTo>
                  <a:pt x="59953" y="0"/>
                </a:moveTo>
                <a:lnTo>
                  <a:pt x="0" y="56396"/>
                </a:lnTo>
                <a:lnTo>
                  <a:pt x="37" y="57089"/>
                </a:lnTo>
                <a:lnTo>
                  <a:pt x="689" y="57875"/>
                </a:lnTo>
                <a:lnTo>
                  <a:pt x="61210" y="939"/>
                </a:lnTo>
                <a:lnTo>
                  <a:pt x="60727" y="635"/>
                </a:lnTo>
                <a:lnTo>
                  <a:pt x="59953" y="0"/>
                </a:lnTo>
                <a:close/>
              </a:path>
            </a:pathLst>
          </a:custGeom>
          <a:solidFill>
            <a:srgbClr val="9C9E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3004906" y="3267989"/>
            <a:ext cx="60325" cy="57785"/>
          </a:xfrm>
          <a:custGeom>
            <a:avLst/>
            <a:gdLst/>
            <a:ahLst/>
            <a:cxnLst/>
            <a:rect l="l" t="t" r="r" b="b"/>
            <a:pathLst>
              <a:path w="60325" h="57785">
                <a:moveTo>
                  <a:pt x="58981" y="0"/>
                </a:moveTo>
                <a:lnTo>
                  <a:pt x="0" y="55491"/>
                </a:lnTo>
                <a:lnTo>
                  <a:pt x="107" y="57501"/>
                </a:lnTo>
                <a:lnTo>
                  <a:pt x="60061" y="1104"/>
                </a:lnTo>
                <a:lnTo>
                  <a:pt x="59629" y="736"/>
                </a:lnTo>
                <a:lnTo>
                  <a:pt x="59273" y="368"/>
                </a:lnTo>
                <a:lnTo>
                  <a:pt x="58981" y="0"/>
                </a:lnTo>
                <a:close/>
              </a:path>
            </a:pathLst>
          </a:custGeom>
          <a:solidFill>
            <a:srgbClr val="9A9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3004796" y="3266566"/>
            <a:ext cx="59690" cy="57150"/>
          </a:xfrm>
          <a:custGeom>
            <a:avLst/>
            <a:gdLst/>
            <a:ahLst/>
            <a:cxnLst/>
            <a:rect l="l" t="t" r="r" b="b"/>
            <a:pathLst>
              <a:path w="59689" h="57150">
                <a:moveTo>
                  <a:pt x="58341" y="0"/>
                </a:moveTo>
                <a:lnTo>
                  <a:pt x="0" y="54875"/>
                </a:lnTo>
                <a:lnTo>
                  <a:pt x="109" y="56913"/>
                </a:lnTo>
                <a:lnTo>
                  <a:pt x="59090" y="1422"/>
                </a:lnTo>
                <a:lnTo>
                  <a:pt x="58722" y="939"/>
                </a:lnTo>
                <a:lnTo>
                  <a:pt x="58468" y="469"/>
                </a:lnTo>
                <a:lnTo>
                  <a:pt x="58341" y="0"/>
                </a:lnTo>
                <a:close/>
              </a:path>
            </a:pathLst>
          </a:custGeom>
          <a:solidFill>
            <a:srgbClr val="979A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3004680" y="3263900"/>
            <a:ext cx="59055" cy="57785"/>
          </a:xfrm>
          <a:custGeom>
            <a:avLst/>
            <a:gdLst/>
            <a:ahLst/>
            <a:cxnLst/>
            <a:rect l="l" t="t" r="r" b="b"/>
            <a:pathLst>
              <a:path w="59055" h="57785">
                <a:moveTo>
                  <a:pt x="58868" y="0"/>
                </a:moveTo>
                <a:lnTo>
                  <a:pt x="0" y="55384"/>
                </a:lnTo>
                <a:lnTo>
                  <a:pt x="115" y="57542"/>
                </a:lnTo>
                <a:lnTo>
                  <a:pt x="58444" y="2654"/>
                </a:lnTo>
                <a:lnTo>
                  <a:pt x="58190" y="1765"/>
                </a:lnTo>
                <a:lnTo>
                  <a:pt x="58317" y="876"/>
                </a:lnTo>
                <a:lnTo>
                  <a:pt x="58868" y="0"/>
                </a:lnTo>
                <a:close/>
              </a:path>
            </a:pathLst>
          </a:custGeom>
          <a:solidFill>
            <a:srgbClr val="9597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3042615" y="3199003"/>
            <a:ext cx="78105" cy="82550"/>
          </a:xfrm>
          <a:custGeom>
            <a:avLst/>
            <a:gdLst/>
            <a:ahLst/>
            <a:cxnLst/>
            <a:rect l="l" t="t" r="r" b="b"/>
            <a:pathLst>
              <a:path w="78105" h="82550">
                <a:moveTo>
                  <a:pt x="480" y="0"/>
                </a:moveTo>
                <a:lnTo>
                  <a:pt x="0" y="151"/>
                </a:lnTo>
                <a:lnTo>
                  <a:pt x="76912" y="81876"/>
                </a:lnTo>
                <a:lnTo>
                  <a:pt x="77622" y="81939"/>
                </a:lnTo>
                <a:lnTo>
                  <a:pt x="480" y="0"/>
                </a:lnTo>
                <a:close/>
              </a:path>
            </a:pathLst>
          </a:custGeom>
          <a:solidFill>
            <a:srgbClr val="C0C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3041611" y="3199168"/>
            <a:ext cx="78105" cy="81915"/>
          </a:xfrm>
          <a:custGeom>
            <a:avLst/>
            <a:gdLst/>
            <a:ahLst/>
            <a:cxnLst/>
            <a:rect l="l" t="t" r="r" b="b"/>
            <a:pathLst>
              <a:path w="78105" h="81914">
                <a:moveTo>
                  <a:pt x="1003" y="0"/>
                </a:moveTo>
                <a:lnTo>
                  <a:pt x="0" y="342"/>
                </a:lnTo>
                <a:lnTo>
                  <a:pt x="76468" y="81581"/>
                </a:lnTo>
                <a:lnTo>
                  <a:pt x="77902" y="81710"/>
                </a:lnTo>
                <a:lnTo>
                  <a:pt x="1003" y="0"/>
                </a:lnTo>
                <a:close/>
              </a:path>
            </a:pathLst>
          </a:custGeom>
          <a:solidFill>
            <a:srgbClr val="BEC0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3040621" y="3199498"/>
            <a:ext cx="77470" cy="81280"/>
          </a:xfrm>
          <a:custGeom>
            <a:avLst/>
            <a:gdLst/>
            <a:ahLst/>
            <a:cxnLst/>
            <a:rect l="l" t="t" r="r" b="b"/>
            <a:pathLst>
              <a:path w="77469" h="81279">
                <a:moveTo>
                  <a:pt x="990" y="0"/>
                </a:moveTo>
                <a:lnTo>
                  <a:pt x="0" y="342"/>
                </a:lnTo>
                <a:lnTo>
                  <a:pt x="76037" y="81124"/>
                </a:lnTo>
                <a:lnTo>
                  <a:pt x="77459" y="81251"/>
                </a:lnTo>
                <a:lnTo>
                  <a:pt x="990" y="0"/>
                </a:lnTo>
                <a:close/>
              </a:path>
            </a:pathLst>
          </a:custGeom>
          <a:solidFill>
            <a:srgbClr val="BBBD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3039643" y="3199841"/>
            <a:ext cx="77470" cy="81280"/>
          </a:xfrm>
          <a:custGeom>
            <a:avLst/>
            <a:gdLst/>
            <a:ahLst/>
            <a:cxnLst/>
            <a:rect l="l" t="t" r="r" b="b"/>
            <a:pathLst>
              <a:path w="77469" h="81279">
                <a:moveTo>
                  <a:pt x="977" y="0"/>
                </a:moveTo>
                <a:lnTo>
                  <a:pt x="0" y="317"/>
                </a:lnTo>
                <a:lnTo>
                  <a:pt x="75595" y="80654"/>
                </a:lnTo>
                <a:lnTo>
                  <a:pt x="77002" y="80780"/>
                </a:lnTo>
                <a:lnTo>
                  <a:pt x="977" y="0"/>
                </a:lnTo>
                <a:close/>
              </a:path>
            </a:pathLst>
          </a:custGeom>
          <a:solidFill>
            <a:srgbClr val="B9B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3038601" y="3200158"/>
            <a:ext cx="76835" cy="80645"/>
          </a:xfrm>
          <a:custGeom>
            <a:avLst/>
            <a:gdLst/>
            <a:ahLst/>
            <a:cxnLst/>
            <a:rect l="l" t="t" r="r" b="b"/>
            <a:pathLst>
              <a:path w="76835" h="80645">
                <a:moveTo>
                  <a:pt x="1028" y="0"/>
                </a:moveTo>
                <a:lnTo>
                  <a:pt x="0" y="342"/>
                </a:lnTo>
                <a:lnTo>
                  <a:pt x="75173" y="80205"/>
                </a:lnTo>
                <a:lnTo>
                  <a:pt x="76637" y="80336"/>
                </a:lnTo>
                <a:lnTo>
                  <a:pt x="1028" y="0"/>
                </a:lnTo>
                <a:close/>
              </a:path>
            </a:pathLst>
          </a:custGeom>
          <a:solidFill>
            <a:srgbClr val="B7B9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3037560" y="3200501"/>
            <a:ext cx="76835" cy="80010"/>
          </a:xfrm>
          <a:custGeom>
            <a:avLst/>
            <a:gdLst/>
            <a:ahLst/>
            <a:cxnLst/>
            <a:rect l="l" t="t" r="r" b="b"/>
            <a:pathLst>
              <a:path w="76835" h="80010">
                <a:moveTo>
                  <a:pt x="1041" y="0"/>
                </a:moveTo>
                <a:lnTo>
                  <a:pt x="0" y="330"/>
                </a:lnTo>
                <a:lnTo>
                  <a:pt x="74723" y="79729"/>
                </a:lnTo>
                <a:lnTo>
                  <a:pt x="76215" y="79862"/>
                </a:lnTo>
                <a:lnTo>
                  <a:pt x="1041" y="0"/>
                </a:lnTo>
                <a:close/>
              </a:path>
            </a:pathLst>
          </a:custGeom>
          <a:solidFill>
            <a:srgbClr val="B4B6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3036519" y="3200831"/>
            <a:ext cx="76200" cy="80010"/>
          </a:xfrm>
          <a:custGeom>
            <a:avLst/>
            <a:gdLst/>
            <a:ahLst/>
            <a:cxnLst/>
            <a:rect l="l" t="t" r="r" b="b"/>
            <a:pathLst>
              <a:path w="76200" h="80010">
                <a:moveTo>
                  <a:pt x="1028" y="0"/>
                </a:moveTo>
                <a:lnTo>
                  <a:pt x="0" y="330"/>
                </a:lnTo>
                <a:lnTo>
                  <a:pt x="74300" y="79267"/>
                </a:lnTo>
                <a:lnTo>
                  <a:pt x="75778" y="79400"/>
                </a:lnTo>
                <a:lnTo>
                  <a:pt x="1028" y="0"/>
                </a:lnTo>
                <a:close/>
              </a:path>
            </a:pathLst>
          </a:custGeom>
          <a:solidFill>
            <a:srgbClr val="B2B4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3035477" y="3201161"/>
            <a:ext cx="75565" cy="79375"/>
          </a:xfrm>
          <a:custGeom>
            <a:avLst/>
            <a:gdLst/>
            <a:ahLst/>
            <a:cxnLst/>
            <a:rect l="l" t="t" r="r" b="b"/>
            <a:pathLst>
              <a:path w="75564" h="79375">
                <a:moveTo>
                  <a:pt x="1041" y="0"/>
                </a:moveTo>
                <a:lnTo>
                  <a:pt x="0" y="317"/>
                </a:lnTo>
                <a:lnTo>
                  <a:pt x="73877" y="78806"/>
                </a:lnTo>
                <a:lnTo>
                  <a:pt x="75329" y="78936"/>
                </a:lnTo>
                <a:lnTo>
                  <a:pt x="1041" y="0"/>
                </a:lnTo>
                <a:close/>
              </a:path>
            </a:pathLst>
          </a:custGeom>
          <a:solidFill>
            <a:srgbClr val="B0B2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3034360" y="3201479"/>
            <a:ext cx="75565" cy="78740"/>
          </a:xfrm>
          <a:custGeom>
            <a:avLst/>
            <a:gdLst/>
            <a:ahLst/>
            <a:cxnLst/>
            <a:rect l="l" t="t" r="r" b="b"/>
            <a:pathLst>
              <a:path w="75564" h="78739">
                <a:moveTo>
                  <a:pt x="1117" y="0"/>
                </a:moveTo>
                <a:lnTo>
                  <a:pt x="0" y="342"/>
                </a:lnTo>
                <a:lnTo>
                  <a:pt x="73405" y="78346"/>
                </a:lnTo>
                <a:lnTo>
                  <a:pt x="74995" y="78488"/>
                </a:lnTo>
                <a:lnTo>
                  <a:pt x="1117" y="0"/>
                </a:lnTo>
                <a:close/>
              </a:path>
            </a:pathLst>
          </a:custGeom>
          <a:solidFill>
            <a:srgbClr val="AEB0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3033267" y="3201822"/>
            <a:ext cx="74930" cy="78105"/>
          </a:xfrm>
          <a:custGeom>
            <a:avLst/>
            <a:gdLst/>
            <a:ahLst/>
            <a:cxnLst/>
            <a:rect l="l" t="t" r="r" b="b"/>
            <a:pathLst>
              <a:path w="74930" h="78104">
                <a:moveTo>
                  <a:pt x="1092" y="0"/>
                </a:moveTo>
                <a:lnTo>
                  <a:pt x="0" y="317"/>
                </a:lnTo>
                <a:lnTo>
                  <a:pt x="72974" y="77866"/>
                </a:lnTo>
                <a:lnTo>
                  <a:pt x="74511" y="78004"/>
                </a:lnTo>
                <a:lnTo>
                  <a:pt x="1092" y="0"/>
                </a:lnTo>
                <a:close/>
              </a:path>
            </a:pathLst>
          </a:custGeom>
          <a:solidFill>
            <a:srgbClr val="ABAD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3032175" y="3202139"/>
            <a:ext cx="74295" cy="78105"/>
          </a:xfrm>
          <a:custGeom>
            <a:avLst/>
            <a:gdLst/>
            <a:ahLst/>
            <a:cxnLst/>
            <a:rect l="l" t="t" r="r" b="b"/>
            <a:pathLst>
              <a:path w="74294" h="78104">
                <a:moveTo>
                  <a:pt x="1079" y="0"/>
                </a:moveTo>
                <a:lnTo>
                  <a:pt x="0" y="330"/>
                </a:lnTo>
                <a:lnTo>
                  <a:pt x="72559" y="77414"/>
                </a:lnTo>
                <a:lnTo>
                  <a:pt x="74081" y="77550"/>
                </a:lnTo>
                <a:lnTo>
                  <a:pt x="1079" y="0"/>
                </a:lnTo>
                <a:close/>
              </a:path>
            </a:pathLst>
          </a:custGeom>
          <a:solidFill>
            <a:srgbClr val="A9AB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3030943" y="3202457"/>
            <a:ext cx="74295" cy="77470"/>
          </a:xfrm>
          <a:custGeom>
            <a:avLst/>
            <a:gdLst/>
            <a:ahLst/>
            <a:cxnLst/>
            <a:rect l="l" t="t" r="r" b="b"/>
            <a:pathLst>
              <a:path w="74294" h="77470">
                <a:moveTo>
                  <a:pt x="1231" y="0"/>
                </a:moveTo>
                <a:lnTo>
                  <a:pt x="0" y="355"/>
                </a:lnTo>
                <a:lnTo>
                  <a:pt x="72086" y="76944"/>
                </a:lnTo>
                <a:lnTo>
                  <a:pt x="73791" y="77096"/>
                </a:lnTo>
                <a:lnTo>
                  <a:pt x="1231" y="0"/>
                </a:lnTo>
                <a:close/>
              </a:path>
            </a:pathLst>
          </a:custGeom>
          <a:solidFill>
            <a:srgbClr val="A7A9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3029737" y="3202800"/>
            <a:ext cx="73660" cy="76835"/>
          </a:xfrm>
          <a:custGeom>
            <a:avLst/>
            <a:gdLst/>
            <a:ahLst/>
            <a:cxnLst/>
            <a:rect l="l" t="t" r="r" b="b"/>
            <a:pathLst>
              <a:path w="73660" h="76835">
                <a:moveTo>
                  <a:pt x="1206" y="0"/>
                </a:moveTo>
                <a:lnTo>
                  <a:pt x="812" y="126"/>
                </a:lnTo>
                <a:lnTo>
                  <a:pt x="0" y="330"/>
                </a:lnTo>
                <a:lnTo>
                  <a:pt x="71642" y="76453"/>
                </a:lnTo>
                <a:lnTo>
                  <a:pt x="73293" y="76601"/>
                </a:lnTo>
                <a:lnTo>
                  <a:pt x="1206" y="0"/>
                </a:lnTo>
                <a:close/>
              </a:path>
            </a:pathLst>
          </a:custGeom>
          <a:solidFill>
            <a:srgbClr val="A5A7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3028505" y="3203143"/>
            <a:ext cx="73025" cy="76200"/>
          </a:xfrm>
          <a:custGeom>
            <a:avLst/>
            <a:gdLst/>
            <a:ahLst/>
            <a:cxnLst/>
            <a:rect l="l" t="t" r="r" b="b"/>
            <a:pathLst>
              <a:path w="73025" h="76200">
                <a:moveTo>
                  <a:pt x="1231" y="0"/>
                </a:moveTo>
                <a:lnTo>
                  <a:pt x="0" y="317"/>
                </a:lnTo>
                <a:lnTo>
                  <a:pt x="71164" y="75912"/>
                </a:lnTo>
                <a:lnTo>
                  <a:pt x="72874" y="76110"/>
                </a:lnTo>
                <a:lnTo>
                  <a:pt x="1231" y="0"/>
                </a:lnTo>
                <a:close/>
              </a:path>
            </a:pathLst>
          </a:custGeom>
          <a:solidFill>
            <a:srgbClr val="A2A5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3027108" y="3203460"/>
            <a:ext cx="73025" cy="76200"/>
          </a:xfrm>
          <a:custGeom>
            <a:avLst/>
            <a:gdLst/>
            <a:ahLst/>
            <a:cxnLst/>
            <a:rect l="l" t="t" r="r" b="b"/>
            <a:pathLst>
              <a:path w="73025" h="76200">
                <a:moveTo>
                  <a:pt x="1397" y="0"/>
                </a:moveTo>
                <a:lnTo>
                  <a:pt x="927" y="139"/>
                </a:lnTo>
                <a:lnTo>
                  <a:pt x="0" y="355"/>
                </a:lnTo>
                <a:lnTo>
                  <a:pt x="70481" y="75237"/>
                </a:lnTo>
                <a:lnTo>
                  <a:pt x="72547" y="75592"/>
                </a:lnTo>
                <a:lnTo>
                  <a:pt x="1397" y="0"/>
                </a:lnTo>
                <a:close/>
              </a:path>
            </a:pathLst>
          </a:custGeom>
          <a:solidFill>
            <a:srgbClr val="A0A2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3025749" y="3203829"/>
            <a:ext cx="72390" cy="74930"/>
          </a:xfrm>
          <a:custGeom>
            <a:avLst/>
            <a:gdLst/>
            <a:ahLst/>
            <a:cxnLst/>
            <a:rect l="l" t="t" r="r" b="b"/>
            <a:pathLst>
              <a:path w="72389" h="74929">
                <a:moveTo>
                  <a:pt x="1358" y="0"/>
                </a:moveTo>
                <a:lnTo>
                  <a:pt x="0" y="342"/>
                </a:lnTo>
                <a:lnTo>
                  <a:pt x="69834" y="74523"/>
                </a:lnTo>
                <a:lnTo>
                  <a:pt x="71840" y="74868"/>
                </a:lnTo>
                <a:lnTo>
                  <a:pt x="1358" y="0"/>
                </a:lnTo>
                <a:close/>
              </a:path>
            </a:pathLst>
          </a:custGeom>
          <a:solidFill>
            <a:srgbClr val="9EA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3024073" y="3204171"/>
            <a:ext cx="71755" cy="74295"/>
          </a:xfrm>
          <a:custGeom>
            <a:avLst/>
            <a:gdLst/>
            <a:ahLst/>
            <a:cxnLst/>
            <a:rect l="l" t="t" r="r" b="b"/>
            <a:pathLst>
              <a:path w="71755" h="74295">
                <a:moveTo>
                  <a:pt x="1676" y="0"/>
                </a:moveTo>
                <a:lnTo>
                  <a:pt x="0" y="380"/>
                </a:lnTo>
                <a:lnTo>
                  <a:pt x="69075" y="73760"/>
                </a:lnTo>
                <a:lnTo>
                  <a:pt x="71511" y="74180"/>
                </a:lnTo>
                <a:lnTo>
                  <a:pt x="1676" y="0"/>
                </a:lnTo>
                <a:close/>
              </a:path>
            </a:pathLst>
          </a:custGeom>
          <a:solidFill>
            <a:srgbClr val="9C9E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3022358" y="3204552"/>
            <a:ext cx="71120" cy="73660"/>
          </a:xfrm>
          <a:custGeom>
            <a:avLst/>
            <a:gdLst/>
            <a:ahLst/>
            <a:cxnLst/>
            <a:rect l="l" t="t" r="r" b="b"/>
            <a:pathLst>
              <a:path w="71119" h="73660">
                <a:moveTo>
                  <a:pt x="1727" y="0"/>
                </a:moveTo>
                <a:lnTo>
                  <a:pt x="0" y="381"/>
                </a:lnTo>
                <a:lnTo>
                  <a:pt x="68305" y="72951"/>
                </a:lnTo>
                <a:lnTo>
                  <a:pt x="70775" y="73377"/>
                </a:lnTo>
                <a:lnTo>
                  <a:pt x="1727" y="0"/>
                </a:lnTo>
                <a:close/>
              </a:path>
            </a:pathLst>
          </a:custGeom>
          <a:solidFill>
            <a:srgbClr val="9A9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3020098" y="3204933"/>
            <a:ext cx="71120" cy="73025"/>
          </a:xfrm>
          <a:custGeom>
            <a:avLst/>
            <a:gdLst/>
            <a:ahLst/>
            <a:cxnLst/>
            <a:rect l="l" t="t" r="r" b="b"/>
            <a:pathLst>
              <a:path w="71119" h="73025">
                <a:moveTo>
                  <a:pt x="2260" y="0"/>
                </a:moveTo>
                <a:lnTo>
                  <a:pt x="0" y="469"/>
                </a:lnTo>
                <a:lnTo>
                  <a:pt x="67370" y="72020"/>
                </a:lnTo>
                <a:lnTo>
                  <a:pt x="70565" y="72570"/>
                </a:lnTo>
                <a:lnTo>
                  <a:pt x="2260" y="0"/>
                </a:lnTo>
                <a:close/>
              </a:path>
            </a:pathLst>
          </a:custGeom>
          <a:solidFill>
            <a:srgbClr val="979A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3006341" y="3205391"/>
            <a:ext cx="81280" cy="71755"/>
          </a:xfrm>
          <a:custGeom>
            <a:avLst/>
            <a:gdLst/>
            <a:ahLst/>
            <a:cxnLst/>
            <a:rect l="l" t="t" r="r" b="b"/>
            <a:pathLst>
              <a:path w="81280" h="71754">
                <a:moveTo>
                  <a:pt x="13756" y="0"/>
                </a:moveTo>
                <a:lnTo>
                  <a:pt x="5539" y="1549"/>
                </a:lnTo>
                <a:lnTo>
                  <a:pt x="59" y="1549"/>
                </a:lnTo>
                <a:lnTo>
                  <a:pt x="57965" y="63068"/>
                </a:lnTo>
                <a:lnTo>
                  <a:pt x="64983" y="67242"/>
                </a:lnTo>
                <a:lnTo>
                  <a:pt x="77253" y="70896"/>
                </a:lnTo>
                <a:lnTo>
                  <a:pt x="81126" y="71563"/>
                </a:lnTo>
                <a:lnTo>
                  <a:pt x="15215" y="1549"/>
                </a:lnTo>
                <a:lnTo>
                  <a:pt x="5539" y="1549"/>
                </a:lnTo>
                <a:lnTo>
                  <a:pt x="0" y="1486"/>
                </a:lnTo>
                <a:lnTo>
                  <a:pt x="15155" y="1486"/>
                </a:lnTo>
                <a:lnTo>
                  <a:pt x="13756" y="0"/>
                </a:lnTo>
                <a:close/>
              </a:path>
            </a:pathLst>
          </a:custGeom>
          <a:solidFill>
            <a:srgbClr val="9597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482196" y="4374959"/>
            <a:ext cx="88900" cy="2194560"/>
          </a:xfrm>
          <a:custGeom>
            <a:avLst/>
            <a:gdLst/>
            <a:ahLst/>
            <a:cxnLst/>
            <a:rect l="l" t="t" r="r" b="b"/>
            <a:pathLst>
              <a:path w="88900" h="2194559">
                <a:moveTo>
                  <a:pt x="88455" y="0"/>
                </a:moveTo>
                <a:lnTo>
                  <a:pt x="3822" y="135039"/>
                </a:lnTo>
                <a:lnTo>
                  <a:pt x="0" y="2194554"/>
                </a:lnTo>
                <a:lnTo>
                  <a:pt x="84645" y="2059508"/>
                </a:lnTo>
                <a:lnTo>
                  <a:pt x="88455" y="0"/>
                </a:lnTo>
                <a:close/>
              </a:path>
            </a:pathLst>
          </a:custGeom>
          <a:solidFill>
            <a:srgbClr val="B4B6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424335" y="4312589"/>
            <a:ext cx="146685" cy="197485"/>
          </a:xfrm>
          <a:custGeom>
            <a:avLst/>
            <a:gdLst/>
            <a:ahLst/>
            <a:cxnLst/>
            <a:rect l="l" t="t" r="r" b="b"/>
            <a:pathLst>
              <a:path w="146685" h="197485">
                <a:moveTo>
                  <a:pt x="84620" y="0"/>
                </a:moveTo>
                <a:lnTo>
                  <a:pt x="0" y="135051"/>
                </a:lnTo>
                <a:lnTo>
                  <a:pt x="61683" y="197421"/>
                </a:lnTo>
                <a:lnTo>
                  <a:pt x="146316" y="62382"/>
                </a:lnTo>
                <a:lnTo>
                  <a:pt x="84620" y="0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429408" y="4540034"/>
            <a:ext cx="0" cy="1995805"/>
          </a:xfrm>
          <a:custGeom>
            <a:avLst/>
            <a:gdLst/>
            <a:ahLst/>
            <a:cxnLst/>
            <a:rect l="l" t="t" r="r" b="b"/>
            <a:pathLst>
              <a:path h="1995804">
                <a:moveTo>
                  <a:pt x="0" y="0"/>
                </a:moveTo>
                <a:lnTo>
                  <a:pt x="0" y="1995766"/>
                </a:lnTo>
              </a:path>
            </a:pathLst>
          </a:custGeom>
          <a:ln w="4457">
            <a:solidFill>
              <a:srgbClr val="C0C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430494" y="4539500"/>
            <a:ext cx="0" cy="1997710"/>
          </a:xfrm>
          <a:custGeom>
            <a:avLst/>
            <a:gdLst/>
            <a:ahLst/>
            <a:cxnLst/>
            <a:rect l="l" t="t" r="r" b="b"/>
            <a:pathLst>
              <a:path h="1997709">
                <a:moveTo>
                  <a:pt x="0" y="0"/>
                </a:moveTo>
                <a:lnTo>
                  <a:pt x="0" y="1997644"/>
                </a:lnTo>
              </a:path>
            </a:pathLst>
          </a:custGeom>
          <a:ln w="5130">
            <a:solidFill>
              <a:srgbClr val="C2C4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431923" y="4538967"/>
            <a:ext cx="0" cy="1999614"/>
          </a:xfrm>
          <a:custGeom>
            <a:avLst/>
            <a:gdLst/>
            <a:ahLst/>
            <a:cxnLst/>
            <a:rect l="l" t="t" r="r" b="b"/>
            <a:pathLst>
              <a:path h="1999615">
                <a:moveTo>
                  <a:pt x="0" y="0"/>
                </a:moveTo>
                <a:lnTo>
                  <a:pt x="0" y="1999509"/>
                </a:lnTo>
              </a:path>
            </a:pathLst>
          </a:custGeom>
          <a:ln w="5143">
            <a:solidFill>
              <a:srgbClr val="C5C7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433345" y="4538421"/>
            <a:ext cx="0" cy="2001520"/>
          </a:xfrm>
          <a:custGeom>
            <a:avLst/>
            <a:gdLst/>
            <a:ahLst/>
            <a:cxnLst/>
            <a:rect l="l" t="t" r="r" b="b"/>
            <a:pathLst>
              <a:path h="2001520">
                <a:moveTo>
                  <a:pt x="0" y="0"/>
                </a:moveTo>
                <a:lnTo>
                  <a:pt x="0" y="2001387"/>
                </a:lnTo>
              </a:path>
            </a:pathLst>
          </a:custGeom>
          <a:ln w="5143">
            <a:solidFill>
              <a:srgbClr val="C7C9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434774" y="4537874"/>
            <a:ext cx="0" cy="2003425"/>
          </a:xfrm>
          <a:custGeom>
            <a:avLst/>
            <a:gdLst/>
            <a:ahLst/>
            <a:cxnLst/>
            <a:rect l="l" t="t" r="r" b="b"/>
            <a:pathLst>
              <a:path h="2003425">
                <a:moveTo>
                  <a:pt x="0" y="0"/>
                </a:moveTo>
                <a:lnTo>
                  <a:pt x="0" y="2003264"/>
                </a:lnTo>
              </a:path>
            </a:pathLst>
          </a:custGeom>
          <a:ln w="5155">
            <a:solidFill>
              <a:srgbClr val="C9CB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436197" y="4537316"/>
            <a:ext cx="0" cy="2005330"/>
          </a:xfrm>
          <a:custGeom>
            <a:avLst/>
            <a:gdLst/>
            <a:ahLst/>
            <a:cxnLst/>
            <a:rect l="l" t="t" r="r" b="b"/>
            <a:pathLst>
              <a:path h="2005329">
                <a:moveTo>
                  <a:pt x="0" y="0"/>
                </a:moveTo>
                <a:lnTo>
                  <a:pt x="0" y="2005155"/>
                </a:lnTo>
              </a:path>
            </a:pathLst>
          </a:custGeom>
          <a:ln w="5155">
            <a:solidFill>
              <a:srgbClr val="CCCD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437638" y="4536731"/>
            <a:ext cx="0" cy="2007235"/>
          </a:xfrm>
          <a:custGeom>
            <a:avLst/>
            <a:gdLst/>
            <a:ahLst/>
            <a:cxnLst/>
            <a:rect l="l" t="t" r="r" b="b"/>
            <a:pathLst>
              <a:path h="2007234">
                <a:moveTo>
                  <a:pt x="0" y="0"/>
                </a:moveTo>
                <a:lnTo>
                  <a:pt x="0" y="2007130"/>
                </a:lnTo>
              </a:path>
            </a:pathLst>
          </a:custGeom>
          <a:ln w="5193">
            <a:solidFill>
              <a:srgbClr val="CED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439118" y="4536122"/>
            <a:ext cx="0" cy="2009139"/>
          </a:xfrm>
          <a:custGeom>
            <a:avLst/>
            <a:gdLst/>
            <a:ahLst/>
            <a:cxnLst/>
            <a:rect l="l" t="t" r="r" b="b"/>
            <a:pathLst>
              <a:path h="2009140">
                <a:moveTo>
                  <a:pt x="0" y="0"/>
                </a:moveTo>
                <a:lnTo>
                  <a:pt x="0" y="2009095"/>
                </a:lnTo>
              </a:path>
            </a:pathLst>
          </a:custGeom>
          <a:ln w="5180">
            <a:solidFill>
              <a:srgbClr val="D1D2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5440629" y="4535474"/>
            <a:ext cx="0" cy="2011680"/>
          </a:xfrm>
          <a:custGeom>
            <a:avLst/>
            <a:gdLst/>
            <a:ahLst/>
            <a:cxnLst/>
            <a:rect l="l" t="t" r="r" b="b"/>
            <a:pathLst>
              <a:path h="2011679">
                <a:moveTo>
                  <a:pt x="0" y="0"/>
                </a:moveTo>
                <a:lnTo>
                  <a:pt x="0" y="2011229"/>
                </a:lnTo>
              </a:path>
            </a:pathLst>
          </a:custGeom>
          <a:ln w="5307">
            <a:solidFill>
              <a:srgbClr val="D3D4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5442255" y="4534789"/>
            <a:ext cx="0" cy="2013585"/>
          </a:xfrm>
          <a:custGeom>
            <a:avLst/>
            <a:gdLst/>
            <a:ahLst/>
            <a:cxnLst/>
            <a:rect l="l" t="t" r="r" b="b"/>
            <a:pathLst>
              <a:path h="2013584">
                <a:moveTo>
                  <a:pt x="0" y="0"/>
                </a:moveTo>
                <a:lnTo>
                  <a:pt x="0" y="2013460"/>
                </a:lnTo>
              </a:path>
            </a:pathLst>
          </a:custGeom>
          <a:ln w="5384">
            <a:solidFill>
              <a:srgbClr val="D5D7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5443994" y="4533988"/>
            <a:ext cx="0" cy="2016125"/>
          </a:xfrm>
          <a:custGeom>
            <a:avLst/>
            <a:gdLst/>
            <a:ahLst/>
            <a:cxnLst/>
            <a:rect l="l" t="t" r="r" b="b"/>
            <a:pathLst>
              <a:path h="2016125">
                <a:moveTo>
                  <a:pt x="0" y="0"/>
                </a:moveTo>
                <a:lnTo>
                  <a:pt x="0" y="2015972"/>
                </a:lnTo>
              </a:path>
            </a:pathLst>
          </a:custGeom>
          <a:ln w="5562">
            <a:solidFill>
              <a:srgbClr val="D7D9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5446007" y="4533036"/>
            <a:ext cx="0" cy="2019300"/>
          </a:xfrm>
          <a:custGeom>
            <a:avLst/>
            <a:gdLst/>
            <a:ahLst/>
            <a:cxnLst/>
            <a:rect l="l" t="t" r="r" b="b"/>
            <a:pathLst>
              <a:path h="2019300">
                <a:moveTo>
                  <a:pt x="0" y="0"/>
                </a:moveTo>
                <a:lnTo>
                  <a:pt x="0" y="2018970"/>
                </a:lnTo>
              </a:path>
            </a:pathLst>
          </a:custGeom>
          <a:ln w="5930">
            <a:solidFill>
              <a:srgbClr val="DA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5448731" y="4531550"/>
            <a:ext cx="0" cy="2023110"/>
          </a:xfrm>
          <a:custGeom>
            <a:avLst/>
            <a:gdLst/>
            <a:ahLst/>
            <a:cxnLst/>
            <a:rect l="l" t="t" r="r" b="b"/>
            <a:pathLst>
              <a:path h="2023109">
                <a:moveTo>
                  <a:pt x="0" y="0"/>
                </a:moveTo>
                <a:lnTo>
                  <a:pt x="0" y="2023013"/>
                </a:lnTo>
              </a:path>
            </a:pathLst>
          </a:custGeom>
          <a:ln w="7010">
            <a:solidFill>
              <a:srgbClr val="DCDD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5455075" y="4526965"/>
            <a:ext cx="0" cy="2035175"/>
          </a:xfrm>
          <a:custGeom>
            <a:avLst/>
            <a:gdLst/>
            <a:ahLst/>
            <a:cxnLst/>
            <a:rect l="l" t="t" r="r" b="b"/>
            <a:pathLst>
              <a:path h="2035175">
                <a:moveTo>
                  <a:pt x="0" y="0"/>
                </a:moveTo>
                <a:lnTo>
                  <a:pt x="0" y="2034585"/>
                </a:lnTo>
              </a:path>
            </a:pathLst>
          </a:custGeom>
          <a:ln w="13169">
            <a:solidFill>
              <a:srgbClr val="DEE0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461965" y="4524641"/>
            <a:ext cx="0" cy="2040255"/>
          </a:xfrm>
          <a:custGeom>
            <a:avLst/>
            <a:gdLst/>
            <a:ahLst/>
            <a:cxnLst/>
            <a:rect l="l" t="t" r="r" b="b"/>
            <a:pathLst>
              <a:path h="2040254">
                <a:moveTo>
                  <a:pt x="0" y="0"/>
                </a:moveTo>
                <a:lnTo>
                  <a:pt x="0" y="2040162"/>
                </a:lnTo>
              </a:path>
            </a:pathLst>
          </a:custGeom>
          <a:ln w="8152">
            <a:solidFill>
              <a:srgbClr val="DCDD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5465667" y="4522952"/>
            <a:ext cx="0" cy="2043430"/>
          </a:xfrm>
          <a:custGeom>
            <a:avLst/>
            <a:gdLst/>
            <a:ahLst/>
            <a:cxnLst/>
            <a:rect l="l" t="t" r="r" b="b"/>
            <a:pathLst>
              <a:path h="2043429">
                <a:moveTo>
                  <a:pt x="0" y="0"/>
                </a:moveTo>
                <a:lnTo>
                  <a:pt x="0" y="2043360"/>
                </a:lnTo>
              </a:path>
            </a:pathLst>
          </a:custGeom>
          <a:ln w="6794">
            <a:solidFill>
              <a:srgbClr val="DA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5468341" y="4521606"/>
            <a:ext cx="0" cy="2045970"/>
          </a:xfrm>
          <a:custGeom>
            <a:avLst/>
            <a:gdLst/>
            <a:ahLst/>
            <a:cxnLst/>
            <a:rect l="l" t="t" r="r" b="b"/>
            <a:pathLst>
              <a:path h="2045970">
                <a:moveTo>
                  <a:pt x="0" y="0"/>
                </a:moveTo>
                <a:lnTo>
                  <a:pt x="0" y="2045784"/>
                </a:lnTo>
              </a:path>
            </a:pathLst>
          </a:custGeom>
          <a:ln w="6095">
            <a:solidFill>
              <a:srgbClr val="D7D9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5470417" y="4520463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0" y="2047820"/>
                </a:lnTo>
              </a:path>
            </a:pathLst>
          </a:custGeom>
          <a:ln w="5675">
            <a:solidFill>
              <a:srgbClr val="D5D7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5472176" y="4519434"/>
            <a:ext cx="0" cy="2049780"/>
          </a:xfrm>
          <a:custGeom>
            <a:avLst/>
            <a:gdLst/>
            <a:ahLst/>
            <a:cxnLst/>
            <a:rect l="l" t="t" r="r" b="b"/>
            <a:pathLst>
              <a:path h="2049779">
                <a:moveTo>
                  <a:pt x="0" y="0"/>
                </a:moveTo>
                <a:lnTo>
                  <a:pt x="0" y="2049621"/>
                </a:lnTo>
              </a:path>
            </a:pathLst>
          </a:custGeom>
          <a:ln w="5434">
            <a:solidFill>
              <a:srgbClr val="D3D4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5473687" y="4518520"/>
            <a:ext cx="0" cy="2051685"/>
          </a:xfrm>
          <a:custGeom>
            <a:avLst/>
            <a:gdLst/>
            <a:ahLst/>
            <a:cxnLst/>
            <a:rect l="l" t="t" r="r" b="b"/>
            <a:pathLst>
              <a:path h="2051684">
                <a:moveTo>
                  <a:pt x="0" y="0"/>
                </a:moveTo>
                <a:lnTo>
                  <a:pt x="0" y="2051170"/>
                </a:lnTo>
              </a:path>
            </a:pathLst>
          </a:custGeom>
          <a:ln w="5180">
            <a:solidFill>
              <a:srgbClr val="D1D2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5474983" y="4517694"/>
            <a:ext cx="0" cy="2052955"/>
          </a:xfrm>
          <a:custGeom>
            <a:avLst/>
            <a:gdLst/>
            <a:ahLst/>
            <a:cxnLst/>
            <a:rect l="l" t="t" r="r" b="b"/>
            <a:pathLst>
              <a:path h="2052954">
                <a:moveTo>
                  <a:pt x="0" y="0"/>
                </a:moveTo>
                <a:lnTo>
                  <a:pt x="0" y="2052582"/>
                </a:lnTo>
              </a:path>
            </a:pathLst>
          </a:custGeom>
          <a:ln w="5028">
            <a:solidFill>
              <a:srgbClr val="CED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476138" y="4516920"/>
            <a:ext cx="0" cy="2054225"/>
          </a:xfrm>
          <a:custGeom>
            <a:avLst/>
            <a:gdLst/>
            <a:ahLst/>
            <a:cxnLst/>
            <a:rect l="l" t="t" r="r" b="b"/>
            <a:pathLst>
              <a:path h="2054225">
                <a:moveTo>
                  <a:pt x="0" y="0"/>
                </a:moveTo>
                <a:lnTo>
                  <a:pt x="0" y="2053865"/>
                </a:lnTo>
              </a:path>
            </a:pathLst>
          </a:custGeom>
          <a:ln w="4901">
            <a:solidFill>
              <a:srgbClr val="CCCD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477173" y="4516208"/>
            <a:ext cx="0" cy="2054860"/>
          </a:xfrm>
          <a:custGeom>
            <a:avLst/>
            <a:gdLst/>
            <a:ahLst/>
            <a:cxnLst/>
            <a:rect l="l" t="t" r="r" b="b"/>
            <a:pathLst>
              <a:path h="2054859">
                <a:moveTo>
                  <a:pt x="0" y="0"/>
                </a:moveTo>
                <a:lnTo>
                  <a:pt x="0" y="2054796"/>
                </a:lnTo>
              </a:path>
            </a:pathLst>
          </a:custGeom>
          <a:ln w="4787">
            <a:solidFill>
              <a:srgbClr val="C9CB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478107" y="4515523"/>
            <a:ext cx="0" cy="2055495"/>
          </a:xfrm>
          <a:custGeom>
            <a:avLst/>
            <a:gdLst/>
            <a:ahLst/>
            <a:cxnLst/>
            <a:rect l="l" t="t" r="r" b="b"/>
            <a:pathLst>
              <a:path h="2055495">
                <a:moveTo>
                  <a:pt x="0" y="0"/>
                </a:moveTo>
                <a:lnTo>
                  <a:pt x="0" y="2055372"/>
                </a:lnTo>
              </a:path>
            </a:pathLst>
          </a:custGeom>
          <a:ln w="4698">
            <a:solidFill>
              <a:srgbClr val="C7C9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5478964" y="4514875"/>
            <a:ext cx="0" cy="2056130"/>
          </a:xfrm>
          <a:custGeom>
            <a:avLst/>
            <a:gdLst/>
            <a:ahLst/>
            <a:cxnLst/>
            <a:rect l="l" t="t" r="r" b="b"/>
            <a:pathLst>
              <a:path h="2056129">
                <a:moveTo>
                  <a:pt x="0" y="0"/>
                </a:moveTo>
                <a:lnTo>
                  <a:pt x="0" y="2055828"/>
                </a:lnTo>
              </a:path>
            </a:pathLst>
          </a:custGeom>
          <a:ln w="4634">
            <a:solidFill>
              <a:srgbClr val="C5C7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479746" y="4514265"/>
            <a:ext cx="0" cy="2056764"/>
          </a:xfrm>
          <a:custGeom>
            <a:avLst/>
            <a:gdLst/>
            <a:ahLst/>
            <a:cxnLst/>
            <a:rect l="l" t="t" r="r" b="b"/>
            <a:pathLst>
              <a:path h="2056765">
                <a:moveTo>
                  <a:pt x="0" y="0"/>
                </a:moveTo>
                <a:lnTo>
                  <a:pt x="0" y="2056260"/>
                </a:lnTo>
              </a:path>
            </a:pathLst>
          </a:custGeom>
          <a:ln w="4545">
            <a:solidFill>
              <a:srgbClr val="C2C4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480451" y="4513681"/>
            <a:ext cx="0" cy="2056764"/>
          </a:xfrm>
          <a:custGeom>
            <a:avLst/>
            <a:gdLst/>
            <a:ahLst/>
            <a:cxnLst/>
            <a:rect l="l" t="t" r="r" b="b"/>
            <a:pathLst>
              <a:path h="2056765">
                <a:moveTo>
                  <a:pt x="0" y="0"/>
                </a:moveTo>
                <a:lnTo>
                  <a:pt x="0" y="2056689"/>
                </a:lnTo>
              </a:path>
            </a:pathLst>
          </a:custGeom>
          <a:ln w="4506">
            <a:solidFill>
              <a:srgbClr val="C0C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481104" y="4513122"/>
            <a:ext cx="0" cy="2057400"/>
          </a:xfrm>
          <a:custGeom>
            <a:avLst/>
            <a:gdLst/>
            <a:ahLst/>
            <a:cxnLst/>
            <a:rect l="l" t="t" r="r" b="b"/>
            <a:pathLst>
              <a:path h="2057400">
                <a:moveTo>
                  <a:pt x="0" y="0"/>
                </a:moveTo>
                <a:lnTo>
                  <a:pt x="0" y="2057098"/>
                </a:lnTo>
              </a:path>
            </a:pathLst>
          </a:custGeom>
          <a:ln w="4417">
            <a:solidFill>
              <a:srgbClr val="BEC0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481695" y="4512564"/>
            <a:ext cx="0" cy="2058035"/>
          </a:xfrm>
          <a:custGeom>
            <a:avLst/>
            <a:gdLst/>
            <a:ahLst/>
            <a:cxnLst/>
            <a:rect l="l" t="t" r="r" b="b"/>
            <a:pathLst>
              <a:path h="2058034">
                <a:moveTo>
                  <a:pt x="0" y="0"/>
                </a:moveTo>
                <a:lnTo>
                  <a:pt x="0" y="2057525"/>
                </a:lnTo>
              </a:path>
            </a:pathLst>
          </a:custGeom>
          <a:ln w="4379">
            <a:solidFill>
              <a:srgbClr val="BBBD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482235" y="4512030"/>
            <a:ext cx="0" cy="2058035"/>
          </a:xfrm>
          <a:custGeom>
            <a:avLst/>
            <a:gdLst/>
            <a:ahLst/>
            <a:cxnLst/>
            <a:rect l="l" t="t" r="r" b="b"/>
            <a:pathLst>
              <a:path h="2058034">
                <a:moveTo>
                  <a:pt x="0" y="0"/>
                </a:moveTo>
                <a:lnTo>
                  <a:pt x="0" y="2057939"/>
                </a:lnTo>
              </a:path>
            </a:pathLst>
          </a:custGeom>
          <a:ln w="4341">
            <a:solidFill>
              <a:srgbClr val="B9BB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482737" y="4511522"/>
            <a:ext cx="0" cy="2058670"/>
          </a:xfrm>
          <a:custGeom>
            <a:avLst/>
            <a:gdLst/>
            <a:ahLst/>
            <a:cxnLst/>
            <a:rect l="l" t="t" r="r" b="b"/>
            <a:pathLst>
              <a:path h="2058670">
                <a:moveTo>
                  <a:pt x="0" y="0"/>
                </a:moveTo>
                <a:lnTo>
                  <a:pt x="0" y="2058332"/>
                </a:lnTo>
              </a:path>
            </a:pathLst>
          </a:custGeom>
          <a:ln w="4277">
            <a:solidFill>
              <a:srgbClr val="B7B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483168" y="4511014"/>
            <a:ext cx="0" cy="2059305"/>
          </a:xfrm>
          <a:custGeom>
            <a:avLst/>
            <a:gdLst/>
            <a:ahLst/>
            <a:cxnLst/>
            <a:rect l="l" t="t" r="r" b="b"/>
            <a:pathLst>
              <a:path h="2059304">
                <a:moveTo>
                  <a:pt x="0" y="0"/>
                </a:moveTo>
                <a:lnTo>
                  <a:pt x="0" y="2058742"/>
                </a:lnTo>
              </a:path>
            </a:pathLst>
          </a:custGeom>
          <a:ln w="4227">
            <a:solidFill>
              <a:srgbClr val="B4B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483574" y="4510519"/>
            <a:ext cx="0" cy="2059305"/>
          </a:xfrm>
          <a:custGeom>
            <a:avLst/>
            <a:gdLst/>
            <a:ahLst/>
            <a:cxnLst/>
            <a:rect l="l" t="t" r="r" b="b"/>
            <a:pathLst>
              <a:path h="2059304">
                <a:moveTo>
                  <a:pt x="0" y="0"/>
                </a:moveTo>
                <a:lnTo>
                  <a:pt x="0" y="2059145"/>
                </a:lnTo>
              </a:path>
            </a:pathLst>
          </a:custGeom>
          <a:ln w="4177">
            <a:solidFill>
              <a:srgbClr val="B2B4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483923" y="4510049"/>
            <a:ext cx="0" cy="2059939"/>
          </a:xfrm>
          <a:custGeom>
            <a:avLst/>
            <a:gdLst/>
            <a:ahLst/>
            <a:cxnLst/>
            <a:rect l="l" t="t" r="r" b="b"/>
            <a:pathLst>
              <a:path h="2059940">
                <a:moveTo>
                  <a:pt x="0" y="0"/>
                </a:moveTo>
                <a:lnTo>
                  <a:pt x="0" y="2059535"/>
                </a:lnTo>
              </a:path>
            </a:pathLst>
          </a:custGeom>
          <a:ln w="4139">
            <a:solidFill>
              <a:srgbClr val="B0B2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484095" y="4509998"/>
            <a:ext cx="0" cy="2059939"/>
          </a:xfrm>
          <a:custGeom>
            <a:avLst/>
            <a:gdLst/>
            <a:ahLst/>
            <a:cxnLst/>
            <a:rect l="l" t="t" r="r" b="b"/>
            <a:pathLst>
              <a:path h="2059940">
                <a:moveTo>
                  <a:pt x="0" y="0"/>
                </a:moveTo>
                <a:lnTo>
                  <a:pt x="0" y="2059518"/>
                </a:lnTo>
              </a:path>
            </a:pathLst>
          </a:custGeom>
          <a:ln w="3848">
            <a:solidFill>
              <a:srgbClr val="AEB0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573515" y="2602252"/>
            <a:ext cx="0" cy="593090"/>
          </a:xfrm>
          <a:custGeom>
            <a:avLst/>
            <a:gdLst/>
            <a:ahLst/>
            <a:cxnLst/>
            <a:rect l="l" t="t" r="r" b="b"/>
            <a:pathLst>
              <a:path h="593089">
                <a:moveTo>
                  <a:pt x="0" y="0"/>
                </a:moveTo>
                <a:lnTo>
                  <a:pt x="0" y="592762"/>
                </a:lnTo>
              </a:path>
            </a:pathLst>
          </a:custGeom>
          <a:ln w="3175">
            <a:solidFill>
              <a:srgbClr val="AEB0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573744" y="2601901"/>
            <a:ext cx="0" cy="593090"/>
          </a:xfrm>
          <a:custGeom>
            <a:avLst/>
            <a:gdLst/>
            <a:ahLst/>
            <a:cxnLst/>
            <a:rect l="l" t="t" r="r" b="b"/>
            <a:pathLst>
              <a:path h="593089">
                <a:moveTo>
                  <a:pt x="0" y="0"/>
                </a:moveTo>
                <a:lnTo>
                  <a:pt x="0" y="592656"/>
                </a:lnTo>
              </a:path>
            </a:pathLst>
          </a:custGeom>
          <a:ln w="3175">
            <a:solidFill>
              <a:srgbClr val="ABAD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573934" y="2601499"/>
            <a:ext cx="0" cy="593090"/>
          </a:xfrm>
          <a:custGeom>
            <a:avLst/>
            <a:gdLst/>
            <a:ahLst/>
            <a:cxnLst/>
            <a:rect l="l" t="t" r="r" b="b"/>
            <a:pathLst>
              <a:path h="593089">
                <a:moveTo>
                  <a:pt x="0" y="0"/>
                </a:moveTo>
                <a:lnTo>
                  <a:pt x="0" y="592537"/>
                </a:lnTo>
              </a:path>
            </a:pathLst>
          </a:custGeom>
          <a:ln w="3175">
            <a:solidFill>
              <a:srgbClr val="A9AB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574074" y="2601163"/>
            <a:ext cx="0" cy="592455"/>
          </a:xfrm>
          <a:custGeom>
            <a:avLst/>
            <a:gdLst/>
            <a:ahLst/>
            <a:cxnLst/>
            <a:rect l="l" t="t" r="r" b="b"/>
            <a:pathLst>
              <a:path h="592455">
                <a:moveTo>
                  <a:pt x="0" y="0"/>
                </a:moveTo>
                <a:lnTo>
                  <a:pt x="0" y="592315"/>
                </a:lnTo>
              </a:path>
            </a:pathLst>
          </a:custGeom>
          <a:ln w="3175">
            <a:solidFill>
              <a:srgbClr val="A7A9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574137" y="2601090"/>
            <a:ext cx="0" cy="591820"/>
          </a:xfrm>
          <a:custGeom>
            <a:avLst/>
            <a:gdLst/>
            <a:ahLst/>
            <a:cxnLst/>
            <a:rect l="l" t="t" r="r" b="b"/>
            <a:pathLst>
              <a:path h="591819">
                <a:moveTo>
                  <a:pt x="0" y="0"/>
                </a:moveTo>
                <a:lnTo>
                  <a:pt x="0" y="591778"/>
                </a:lnTo>
              </a:path>
            </a:pathLst>
          </a:custGeom>
          <a:ln w="3175">
            <a:solidFill>
              <a:srgbClr val="A5A7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348185" y="4386354"/>
            <a:ext cx="137833" cy="153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516232" y="2545092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5">
                <a:moveTo>
                  <a:pt x="50" y="0"/>
                </a:moveTo>
                <a:lnTo>
                  <a:pt x="57713" y="57522"/>
                </a:lnTo>
                <a:lnTo>
                  <a:pt x="50" y="0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516283" y="2543835"/>
            <a:ext cx="58419" cy="59055"/>
          </a:xfrm>
          <a:custGeom>
            <a:avLst/>
            <a:gdLst/>
            <a:ahLst/>
            <a:cxnLst/>
            <a:rect l="l" t="t" r="r" b="b"/>
            <a:pathLst>
              <a:path w="58420" h="59055">
                <a:moveTo>
                  <a:pt x="457" y="0"/>
                </a:moveTo>
                <a:lnTo>
                  <a:pt x="393" y="419"/>
                </a:lnTo>
                <a:lnTo>
                  <a:pt x="253" y="838"/>
                </a:lnTo>
                <a:lnTo>
                  <a:pt x="0" y="1257"/>
                </a:lnTo>
                <a:lnTo>
                  <a:pt x="57708" y="58699"/>
                </a:lnTo>
                <a:lnTo>
                  <a:pt x="57962" y="58292"/>
                </a:lnTo>
                <a:lnTo>
                  <a:pt x="58153" y="57912"/>
                </a:lnTo>
                <a:lnTo>
                  <a:pt x="58267" y="57543"/>
                </a:lnTo>
                <a:lnTo>
                  <a:pt x="457" y="0"/>
                </a:lnTo>
                <a:close/>
              </a:path>
            </a:pathLst>
          </a:custGeom>
          <a:solidFill>
            <a:srgbClr val="CED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516651" y="2542641"/>
            <a:ext cx="58419" cy="59055"/>
          </a:xfrm>
          <a:custGeom>
            <a:avLst/>
            <a:gdLst/>
            <a:ahLst/>
            <a:cxnLst/>
            <a:rect l="l" t="t" r="r" b="b"/>
            <a:pathLst>
              <a:path w="58420" h="59055">
                <a:moveTo>
                  <a:pt x="0" y="0"/>
                </a:moveTo>
                <a:lnTo>
                  <a:pt x="88" y="1193"/>
                </a:lnTo>
                <a:lnTo>
                  <a:pt x="57899" y="58737"/>
                </a:lnTo>
                <a:lnTo>
                  <a:pt x="58051" y="57759"/>
                </a:lnTo>
                <a:lnTo>
                  <a:pt x="0" y="0"/>
                </a:lnTo>
                <a:close/>
              </a:path>
            </a:pathLst>
          </a:custGeom>
          <a:solidFill>
            <a:srgbClr val="CCCD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516130" y="2541536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0" y="0"/>
                </a:moveTo>
                <a:lnTo>
                  <a:pt x="241" y="368"/>
                </a:lnTo>
                <a:lnTo>
                  <a:pt x="419" y="736"/>
                </a:lnTo>
                <a:lnTo>
                  <a:pt x="533" y="1104"/>
                </a:lnTo>
                <a:lnTo>
                  <a:pt x="58571" y="58889"/>
                </a:lnTo>
                <a:lnTo>
                  <a:pt x="58571" y="58608"/>
                </a:lnTo>
                <a:lnTo>
                  <a:pt x="58394" y="58140"/>
                </a:lnTo>
                <a:lnTo>
                  <a:pt x="0" y="0"/>
                </a:lnTo>
                <a:close/>
              </a:path>
            </a:pathLst>
          </a:custGeom>
          <a:solidFill>
            <a:srgbClr val="C9CB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515692" y="2540956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0" y="0"/>
                </a:moveTo>
                <a:lnTo>
                  <a:pt x="210" y="237"/>
                </a:lnTo>
                <a:lnTo>
                  <a:pt x="426" y="580"/>
                </a:lnTo>
                <a:lnTo>
                  <a:pt x="58846" y="58721"/>
                </a:lnTo>
                <a:lnTo>
                  <a:pt x="58757" y="58517"/>
                </a:lnTo>
                <a:lnTo>
                  <a:pt x="58617" y="58340"/>
                </a:lnTo>
                <a:lnTo>
                  <a:pt x="0" y="0"/>
                </a:lnTo>
                <a:close/>
              </a:path>
            </a:pathLst>
          </a:custGeom>
          <a:solidFill>
            <a:srgbClr val="C7C9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514273" y="2539689"/>
            <a:ext cx="59690" cy="59055"/>
          </a:xfrm>
          <a:custGeom>
            <a:avLst/>
            <a:gdLst/>
            <a:ahLst/>
            <a:cxnLst/>
            <a:rect l="l" t="t" r="r" b="b"/>
            <a:pathLst>
              <a:path w="59689" h="59055">
                <a:moveTo>
                  <a:pt x="17694" y="17451"/>
                </a:moveTo>
                <a:lnTo>
                  <a:pt x="59261" y="58819"/>
                </a:lnTo>
                <a:lnTo>
                  <a:pt x="57077" y="56634"/>
                </a:lnTo>
                <a:lnTo>
                  <a:pt x="54359" y="53802"/>
                </a:lnTo>
                <a:lnTo>
                  <a:pt x="51679" y="50919"/>
                </a:lnTo>
                <a:lnTo>
                  <a:pt x="17694" y="17451"/>
                </a:lnTo>
                <a:close/>
              </a:path>
              <a:path w="59689" h="59055">
                <a:moveTo>
                  <a:pt x="0" y="0"/>
                </a:moveTo>
                <a:lnTo>
                  <a:pt x="17694" y="17451"/>
                </a:lnTo>
                <a:lnTo>
                  <a:pt x="676" y="526"/>
                </a:lnTo>
                <a:lnTo>
                  <a:pt x="308" y="221"/>
                </a:lnTo>
                <a:lnTo>
                  <a:pt x="0" y="0"/>
                </a:lnTo>
                <a:close/>
              </a:path>
            </a:pathLst>
          </a:custGeom>
          <a:solidFill>
            <a:srgbClr val="C5C7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512942" y="2538793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39" h="52069">
                <a:moveTo>
                  <a:pt x="0" y="0"/>
                </a:moveTo>
                <a:lnTo>
                  <a:pt x="622" y="592"/>
                </a:lnTo>
                <a:lnTo>
                  <a:pt x="1301" y="881"/>
                </a:lnTo>
                <a:lnTo>
                  <a:pt x="457" y="266"/>
                </a:lnTo>
                <a:lnTo>
                  <a:pt x="0" y="0"/>
                </a:lnTo>
                <a:close/>
              </a:path>
              <a:path w="53339" h="52069">
                <a:moveTo>
                  <a:pt x="11916" y="11335"/>
                </a:moveTo>
                <a:lnTo>
                  <a:pt x="53022" y="51816"/>
                </a:lnTo>
                <a:lnTo>
                  <a:pt x="51663" y="50317"/>
                </a:lnTo>
                <a:lnTo>
                  <a:pt x="49085" y="47345"/>
                </a:lnTo>
                <a:lnTo>
                  <a:pt x="46583" y="44310"/>
                </a:lnTo>
                <a:lnTo>
                  <a:pt x="11916" y="11335"/>
                </a:lnTo>
                <a:close/>
              </a:path>
              <a:path w="53339" h="52069">
                <a:moveTo>
                  <a:pt x="1337" y="916"/>
                </a:moveTo>
                <a:lnTo>
                  <a:pt x="1529" y="1454"/>
                </a:lnTo>
                <a:lnTo>
                  <a:pt x="11916" y="11335"/>
                </a:lnTo>
                <a:lnTo>
                  <a:pt x="1337" y="916"/>
                </a:lnTo>
                <a:close/>
              </a:path>
            </a:pathLst>
          </a:custGeom>
          <a:solidFill>
            <a:srgbClr val="C2C4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511609" y="2538056"/>
            <a:ext cx="48260" cy="45085"/>
          </a:xfrm>
          <a:custGeom>
            <a:avLst/>
            <a:gdLst/>
            <a:ahLst/>
            <a:cxnLst/>
            <a:rect l="l" t="t" r="r" b="b"/>
            <a:pathLst>
              <a:path w="48260" h="45085">
                <a:moveTo>
                  <a:pt x="0" y="0"/>
                </a:moveTo>
                <a:lnTo>
                  <a:pt x="1018" y="930"/>
                </a:lnTo>
                <a:lnTo>
                  <a:pt x="1956" y="1329"/>
                </a:lnTo>
                <a:lnTo>
                  <a:pt x="1333" y="736"/>
                </a:lnTo>
                <a:lnTo>
                  <a:pt x="482" y="241"/>
                </a:lnTo>
                <a:lnTo>
                  <a:pt x="0" y="0"/>
                </a:lnTo>
                <a:close/>
              </a:path>
              <a:path w="48260" h="45085">
                <a:moveTo>
                  <a:pt x="13910" y="12700"/>
                </a:moveTo>
                <a:lnTo>
                  <a:pt x="47917" y="45046"/>
                </a:lnTo>
                <a:lnTo>
                  <a:pt x="45662" y="42196"/>
                </a:lnTo>
                <a:lnTo>
                  <a:pt x="44361" y="40500"/>
                </a:lnTo>
                <a:lnTo>
                  <a:pt x="13910" y="12700"/>
                </a:lnTo>
                <a:close/>
              </a:path>
              <a:path w="48260" h="45085">
                <a:moveTo>
                  <a:pt x="2862" y="2191"/>
                </a:moveTo>
                <a:lnTo>
                  <a:pt x="3086" y="2817"/>
                </a:lnTo>
                <a:lnTo>
                  <a:pt x="13910" y="12700"/>
                </a:lnTo>
                <a:lnTo>
                  <a:pt x="2862" y="2191"/>
                </a:lnTo>
                <a:close/>
              </a:path>
            </a:pathLst>
          </a:custGeom>
          <a:solidFill>
            <a:srgbClr val="C0C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510186" y="2537383"/>
            <a:ext cx="46355" cy="41275"/>
          </a:xfrm>
          <a:custGeom>
            <a:avLst/>
            <a:gdLst/>
            <a:ahLst/>
            <a:cxnLst/>
            <a:rect l="l" t="t" r="r" b="b"/>
            <a:pathLst>
              <a:path w="46354" h="41275">
                <a:moveTo>
                  <a:pt x="0" y="0"/>
                </a:moveTo>
                <a:lnTo>
                  <a:pt x="1244" y="1093"/>
                </a:lnTo>
                <a:lnTo>
                  <a:pt x="2415" y="1592"/>
                </a:lnTo>
                <a:lnTo>
                  <a:pt x="1422" y="685"/>
                </a:lnTo>
                <a:lnTo>
                  <a:pt x="977" y="444"/>
                </a:lnTo>
                <a:lnTo>
                  <a:pt x="0" y="0"/>
                </a:lnTo>
                <a:close/>
              </a:path>
              <a:path w="46354" h="41275">
                <a:moveTo>
                  <a:pt x="18297" y="16087"/>
                </a:moveTo>
                <a:lnTo>
                  <a:pt x="45770" y="41160"/>
                </a:lnTo>
                <a:lnTo>
                  <a:pt x="43942" y="38633"/>
                </a:lnTo>
                <a:lnTo>
                  <a:pt x="18297" y="16087"/>
                </a:lnTo>
                <a:close/>
              </a:path>
              <a:path w="46354" h="41275">
                <a:moveTo>
                  <a:pt x="4514" y="3508"/>
                </a:moveTo>
                <a:lnTo>
                  <a:pt x="4754" y="4180"/>
                </a:lnTo>
                <a:lnTo>
                  <a:pt x="18297" y="16087"/>
                </a:lnTo>
                <a:lnTo>
                  <a:pt x="4514" y="3508"/>
                </a:lnTo>
                <a:close/>
              </a:path>
            </a:pathLst>
          </a:custGeom>
          <a:solidFill>
            <a:srgbClr val="BEC0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508726" y="2536774"/>
            <a:ext cx="45720" cy="39370"/>
          </a:xfrm>
          <a:custGeom>
            <a:avLst/>
            <a:gdLst/>
            <a:ahLst/>
            <a:cxnLst/>
            <a:rect l="l" t="t" r="r" b="b"/>
            <a:pathLst>
              <a:path w="45720" h="39369">
                <a:moveTo>
                  <a:pt x="0" y="0"/>
                </a:moveTo>
                <a:lnTo>
                  <a:pt x="1326" y="1116"/>
                </a:lnTo>
                <a:lnTo>
                  <a:pt x="2704" y="1703"/>
                </a:lnTo>
                <a:lnTo>
                  <a:pt x="1460" y="609"/>
                </a:lnTo>
                <a:lnTo>
                  <a:pt x="0" y="0"/>
                </a:lnTo>
                <a:close/>
              </a:path>
              <a:path w="45720" h="39369">
                <a:moveTo>
                  <a:pt x="18254" y="15374"/>
                </a:moveTo>
                <a:lnTo>
                  <a:pt x="45402" y="39243"/>
                </a:lnTo>
                <a:lnTo>
                  <a:pt x="43713" y="36817"/>
                </a:lnTo>
                <a:lnTo>
                  <a:pt x="18254" y="15374"/>
                </a:lnTo>
                <a:close/>
              </a:path>
              <a:path w="45720" h="39369">
                <a:moveTo>
                  <a:pt x="6215" y="4789"/>
                </a:moveTo>
                <a:lnTo>
                  <a:pt x="6442" y="5425"/>
                </a:lnTo>
                <a:lnTo>
                  <a:pt x="18254" y="15374"/>
                </a:lnTo>
                <a:lnTo>
                  <a:pt x="6215" y="4789"/>
                </a:lnTo>
                <a:close/>
              </a:path>
            </a:pathLst>
          </a:custGeom>
          <a:solidFill>
            <a:srgbClr val="BBBD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507266" y="2536215"/>
            <a:ext cx="45720" cy="37465"/>
          </a:xfrm>
          <a:custGeom>
            <a:avLst/>
            <a:gdLst/>
            <a:ahLst/>
            <a:cxnLst/>
            <a:rect l="l" t="t" r="r" b="b"/>
            <a:pathLst>
              <a:path w="45720" h="37464">
                <a:moveTo>
                  <a:pt x="0" y="0"/>
                </a:moveTo>
                <a:lnTo>
                  <a:pt x="1286" y="1037"/>
                </a:lnTo>
                <a:lnTo>
                  <a:pt x="2787" y="1676"/>
                </a:lnTo>
                <a:lnTo>
                  <a:pt x="1460" y="558"/>
                </a:lnTo>
                <a:lnTo>
                  <a:pt x="508" y="177"/>
                </a:lnTo>
                <a:lnTo>
                  <a:pt x="0" y="0"/>
                </a:lnTo>
                <a:close/>
              </a:path>
              <a:path w="45720" h="37464">
                <a:moveTo>
                  <a:pt x="18827" y="15181"/>
                </a:moveTo>
                <a:lnTo>
                  <a:pt x="45173" y="37363"/>
                </a:lnTo>
                <a:lnTo>
                  <a:pt x="43802" y="35318"/>
                </a:lnTo>
                <a:lnTo>
                  <a:pt x="18827" y="15181"/>
                </a:lnTo>
                <a:close/>
              </a:path>
              <a:path w="45720" h="37464">
                <a:moveTo>
                  <a:pt x="7901" y="5981"/>
                </a:moveTo>
                <a:lnTo>
                  <a:pt x="8096" y="6528"/>
                </a:lnTo>
                <a:lnTo>
                  <a:pt x="18827" y="15181"/>
                </a:lnTo>
                <a:lnTo>
                  <a:pt x="7901" y="5981"/>
                </a:lnTo>
                <a:close/>
              </a:path>
            </a:pathLst>
          </a:custGeom>
          <a:solidFill>
            <a:srgbClr val="B9B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505742" y="2535694"/>
            <a:ext cx="45720" cy="36195"/>
          </a:xfrm>
          <a:custGeom>
            <a:avLst/>
            <a:gdLst/>
            <a:ahLst/>
            <a:cxnLst/>
            <a:rect l="l" t="t" r="r" b="b"/>
            <a:pathLst>
              <a:path w="45720" h="36194">
                <a:moveTo>
                  <a:pt x="0" y="0"/>
                </a:moveTo>
                <a:lnTo>
                  <a:pt x="1049" y="808"/>
                </a:lnTo>
                <a:lnTo>
                  <a:pt x="2811" y="1558"/>
                </a:lnTo>
                <a:lnTo>
                  <a:pt x="1523" y="520"/>
                </a:lnTo>
                <a:lnTo>
                  <a:pt x="533" y="165"/>
                </a:lnTo>
                <a:lnTo>
                  <a:pt x="0" y="0"/>
                </a:lnTo>
                <a:close/>
              </a:path>
              <a:path w="45720" h="36194">
                <a:moveTo>
                  <a:pt x="20024" y="15432"/>
                </a:moveTo>
                <a:lnTo>
                  <a:pt x="45326" y="35826"/>
                </a:lnTo>
                <a:lnTo>
                  <a:pt x="44195" y="34061"/>
                </a:lnTo>
                <a:lnTo>
                  <a:pt x="20024" y="15432"/>
                </a:lnTo>
                <a:close/>
              </a:path>
              <a:path w="45720" h="36194">
                <a:moveTo>
                  <a:pt x="9619" y="7045"/>
                </a:moveTo>
                <a:lnTo>
                  <a:pt x="9800" y="7552"/>
                </a:lnTo>
                <a:lnTo>
                  <a:pt x="20024" y="15432"/>
                </a:lnTo>
                <a:lnTo>
                  <a:pt x="9619" y="7045"/>
                </a:lnTo>
                <a:close/>
              </a:path>
            </a:pathLst>
          </a:custGeom>
          <a:solidFill>
            <a:srgbClr val="B7B9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504243" y="2535212"/>
            <a:ext cx="45720" cy="34925"/>
          </a:xfrm>
          <a:custGeom>
            <a:avLst/>
            <a:gdLst/>
            <a:ahLst/>
            <a:cxnLst/>
            <a:rect l="l" t="t" r="r" b="b"/>
            <a:pathLst>
              <a:path w="45720" h="34925">
                <a:moveTo>
                  <a:pt x="0" y="0"/>
                </a:moveTo>
                <a:lnTo>
                  <a:pt x="666" y="490"/>
                </a:lnTo>
                <a:lnTo>
                  <a:pt x="2583" y="1306"/>
                </a:lnTo>
                <a:lnTo>
                  <a:pt x="1498" y="469"/>
                </a:lnTo>
                <a:lnTo>
                  <a:pt x="0" y="0"/>
                </a:lnTo>
                <a:close/>
              </a:path>
              <a:path w="45720" h="34925">
                <a:moveTo>
                  <a:pt x="19795" y="14576"/>
                </a:moveTo>
                <a:lnTo>
                  <a:pt x="45694" y="34544"/>
                </a:lnTo>
                <a:lnTo>
                  <a:pt x="44653" y="32880"/>
                </a:lnTo>
                <a:lnTo>
                  <a:pt x="19795" y="14576"/>
                </a:lnTo>
                <a:close/>
              </a:path>
              <a:path w="45720" h="34925">
                <a:moveTo>
                  <a:pt x="11294" y="8021"/>
                </a:moveTo>
                <a:lnTo>
                  <a:pt x="11436" y="8421"/>
                </a:lnTo>
                <a:lnTo>
                  <a:pt x="19795" y="14576"/>
                </a:lnTo>
                <a:lnTo>
                  <a:pt x="11294" y="8021"/>
                </a:lnTo>
                <a:close/>
              </a:path>
            </a:pathLst>
          </a:custGeom>
          <a:solidFill>
            <a:srgbClr val="B4B6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502681" y="2534742"/>
            <a:ext cx="46355" cy="33655"/>
          </a:xfrm>
          <a:custGeom>
            <a:avLst/>
            <a:gdLst/>
            <a:ahLst/>
            <a:cxnLst/>
            <a:rect l="l" t="t" r="r" b="b"/>
            <a:pathLst>
              <a:path w="46354" h="33655">
                <a:moveTo>
                  <a:pt x="0" y="0"/>
                </a:moveTo>
                <a:lnTo>
                  <a:pt x="2228" y="960"/>
                </a:lnTo>
                <a:lnTo>
                  <a:pt x="1562" y="469"/>
                </a:lnTo>
                <a:lnTo>
                  <a:pt x="0" y="0"/>
                </a:lnTo>
                <a:close/>
              </a:path>
              <a:path w="46354" h="33655">
                <a:moveTo>
                  <a:pt x="18966" y="13285"/>
                </a:moveTo>
                <a:lnTo>
                  <a:pt x="46215" y="33350"/>
                </a:lnTo>
                <a:lnTo>
                  <a:pt x="45199" y="31661"/>
                </a:lnTo>
                <a:lnTo>
                  <a:pt x="18966" y="13285"/>
                </a:lnTo>
                <a:close/>
              </a:path>
              <a:path w="46354" h="33655">
                <a:moveTo>
                  <a:pt x="12998" y="8891"/>
                </a:moveTo>
                <a:lnTo>
                  <a:pt x="13100" y="9176"/>
                </a:lnTo>
                <a:lnTo>
                  <a:pt x="18966" y="13285"/>
                </a:lnTo>
                <a:lnTo>
                  <a:pt x="12998" y="8891"/>
                </a:lnTo>
                <a:close/>
              </a:path>
            </a:pathLst>
          </a:custGeom>
          <a:solidFill>
            <a:srgbClr val="B2B4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501182" y="2534335"/>
            <a:ext cx="46990" cy="32384"/>
          </a:xfrm>
          <a:custGeom>
            <a:avLst/>
            <a:gdLst/>
            <a:ahLst/>
            <a:cxnLst/>
            <a:rect l="l" t="t" r="r" b="b"/>
            <a:pathLst>
              <a:path w="46989" h="32385">
                <a:moveTo>
                  <a:pt x="0" y="0"/>
                </a:moveTo>
                <a:lnTo>
                  <a:pt x="239" y="159"/>
                </a:lnTo>
                <a:lnTo>
                  <a:pt x="1498" y="406"/>
                </a:lnTo>
                <a:lnTo>
                  <a:pt x="0" y="0"/>
                </a:lnTo>
                <a:close/>
              </a:path>
              <a:path w="46989" h="32385">
                <a:moveTo>
                  <a:pt x="19832" y="13247"/>
                </a:moveTo>
                <a:lnTo>
                  <a:pt x="46685" y="32054"/>
                </a:lnTo>
                <a:lnTo>
                  <a:pt x="45780" y="30579"/>
                </a:lnTo>
                <a:lnTo>
                  <a:pt x="19832" y="13247"/>
                </a:lnTo>
                <a:close/>
              </a:path>
              <a:path w="46989" h="32385">
                <a:moveTo>
                  <a:pt x="14598" y="9581"/>
                </a:moveTo>
                <a:lnTo>
                  <a:pt x="14677" y="9804"/>
                </a:lnTo>
                <a:lnTo>
                  <a:pt x="19832" y="13247"/>
                </a:lnTo>
                <a:lnTo>
                  <a:pt x="14598" y="9581"/>
                </a:lnTo>
                <a:close/>
              </a:path>
            </a:pathLst>
          </a:custGeom>
          <a:solidFill>
            <a:srgbClr val="B0B2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499608" y="2533929"/>
            <a:ext cx="47625" cy="31115"/>
          </a:xfrm>
          <a:custGeom>
            <a:avLst/>
            <a:gdLst/>
            <a:ahLst/>
            <a:cxnLst/>
            <a:rect l="l" t="t" r="r" b="b"/>
            <a:pathLst>
              <a:path w="47625" h="31114">
                <a:moveTo>
                  <a:pt x="0" y="0"/>
                </a:moveTo>
                <a:lnTo>
                  <a:pt x="470" y="298"/>
                </a:lnTo>
                <a:lnTo>
                  <a:pt x="1814" y="566"/>
                </a:lnTo>
                <a:lnTo>
                  <a:pt x="1574" y="406"/>
                </a:lnTo>
                <a:lnTo>
                  <a:pt x="0" y="0"/>
                </a:lnTo>
                <a:close/>
              </a:path>
              <a:path w="47625" h="31114">
                <a:moveTo>
                  <a:pt x="19897" y="12645"/>
                </a:moveTo>
                <a:lnTo>
                  <a:pt x="47355" y="30986"/>
                </a:lnTo>
                <a:lnTo>
                  <a:pt x="46477" y="29537"/>
                </a:lnTo>
                <a:lnTo>
                  <a:pt x="19897" y="12645"/>
                </a:lnTo>
                <a:close/>
              </a:path>
              <a:path w="47625" h="31114">
                <a:moveTo>
                  <a:pt x="16252" y="10210"/>
                </a:moveTo>
                <a:lnTo>
                  <a:pt x="16307" y="10363"/>
                </a:lnTo>
                <a:lnTo>
                  <a:pt x="19897" y="12645"/>
                </a:lnTo>
                <a:lnTo>
                  <a:pt x="16252" y="10210"/>
                </a:lnTo>
                <a:close/>
              </a:path>
            </a:pathLst>
          </a:custGeom>
          <a:solidFill>
            <a:srgbClr val="AEB0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498058" y="2533561"/>
            <a:ext cx="48260" cy="30480"/>
          </a:xfrm>
          <a:custGeom>
            <a:avLst/>
            <a:gdLst/>
            <a:ahLst/>
            <a:cxnLst/>
            <a:rect l="l" t="t" r="r" b="b"/>
            <a:pathLst>
              <a:path w="48260" h="30480">
                <a:moveTo>
                  <a:pt x="0" y="0"/>
                </a:moveTo>
                <a:lnTo>
                  <a:pt x="653" y="395"/>
                </a:lnTo>
                <a:lnTo>
                  <a:pt x="2019" y="667"/>
                </a:lnTo>
                <a:lnTo>
                  <a:pt x="1549" y="368"/>
                </a:lnTo>
                <a:lnTo>
                  <a:pt x="0" y="0"/>
                </a:lnTo>
                <a:close/>
              </a:path>
              <a:path w="48260" h="30480">
                <a:moveTo>
                  <a:pt x="19954" y="12061"/>
                </a:moveTo>
                <a:lnTo>
                  <a:pt x="48018" y="29892"/>
                </a:lnTo>
                <a:lnTo>
                  <a:pt x="47167" y="28511"/>
                </a:lnTo>
                <a:lnTo>
                  <a:pt x="19954" y="12061"/>
                </a:lnTo>
                <a:close/>
              </a:path>
              <a:path w="48260" h="30480">
                <a:moveTo>
                  <a:pt x="17855" y="10728"/>
                </a:moveTo>
                <a:lnTo>
                  <a:pt x="19954" y="12061"/>
                </a:lnTo>
                <a:lnTo>
                  <a:pt x="17855" y="10728"/>
                </a:lnTo>
                <a:close/>
              </a:path>
            </a:pathLst>
          </a:custGeom>
          <a:solidFill>
            <a:srgbClr val="ABAD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496471" y="2533192"/>
            <a:ext cx="48895" cy="29209"/>
          </a:xfrm>
          <a:custGeom>
            <a:avLst/>
            <a:gdLst/>
            <a:ahLst/>
            <a:cxnLst/>
            <a:rect l="l" t="t" r="r" b="b"/>
            <a:pathLst>
              <a:path w="48895" h="29210">
                <a:moveTo>
                  <a:pt x="0" y="0"/>
                </a:moveTo>
                <a:lnTo>
                  <a:pt x="848" y="486"/>
                </a:lnTo>
                <a:lnTo>
                  <a:pt x="2241" y="763"/>
                </a:lnTo>
                <a:lnTo>
                  <a:pt x="1587" y="368"/>
                </a:lnTo>
                <a:lnTo>
                  <a:pt x="0" y="0"/>
                </a:lnTo>
                <a:close/>
              </a:path>
              <a:path w="48895" h="29210">
                <a:moveTo>
                  <a:pt x="19464" y="11156"/>
                </a:moveTo>
                <a:lnTo>
                  <a:pt x="48767" y="28879"/>
                </a:lnTo>
                <a:lnTo>
                  <a:pt x="47904" y="27457"/>
                </a:lnTo>
                <a:lnTo>
                  <a:pt x="19464" y="11156"/>
                </a:lnTo>
                <a:close/>
              </a:path>
            </a:pathLst>
          </a:custGeom>
          <a:solidFill>
            <a:srgbClr val="A9AB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495011" y="2532932"/>
            <a:ext cx="49530" cy="27940"/>
          </a:xfrm>
          <a:custGeom>
            <a:avLst/>
            <a:gdLst/>
            <a:ahLst/>
            <a:cxnLst/>
            <a:rect l="l" t="t" r="r" b="b"/>
            <a:pathLst>
              <a:path w="49529" h="27939">
                <a:moveTo>
                  <a:pt x="0" y="0"/>
                </a:moveTo>
                <a:lnTo>
                  <a:pt x="833" y="452"/>
                </a:lnTo>
                <a:lnTo>
                  <a:pt x="2308" y="746"/>
                </a:lnTo>
                <a:lnTo>
                  <a:pt x="1459" y="259"/>
                </a:lnTo>
                <a:lnTo>
                  <a:pt x="449" y="52"/>
                </a:lnTo>
                <a:lnTo>
                  <a:pt x="0" y="0"/>
                </a:lnTo>
                <a:close/>
              </a:path>
              <a:path w="49529" h="27939">
                <a:moveTo>
                  <a:pt x="20898" y="11343"/>
                </a:moveTo>
                <a:lnTo>
                  <a:pt x="49364" y="27717"/>
                </a:lnTo>
                <a:lnTo>
                  <a:pt x="48487" y="26320"/>
                </a:lnTo>
                <a:lnTo>
                  <a:pt x="20898" y="11343"/>
                </a:lnTo>
                <a:close/>
              </a:path>
            </a:pathLst>
          </a:custGeom>
          <a:solidFill>
            <a:srgbClr val="A7A9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493737" y="2532785"/>
            <a:ext cx="50165" cy="26670"/>
          </a:xfrm>
          <a:custGeom>
            <a:avLst/>
            <a:gdLst/>
            <a:ahLst/>
            <a:cxnLst/>
            <a:rect l="l" t="t" r="r" b="b"/>
            <a:pathLst>
              <a:path w="50164" h="26669">
                <a:moveTo>
                  <a:pt x="0" y="0"/>
                </a:moveTo>
                <a:lnTo>
                  <a:pt x="574" y="295"/>
                </a:lnTo>
                <a:lnTo>
                  <a:pt x="2107" y="600"/>
                </a:lnTo>
                <a:lnTo>
                  <a:pt x="1274" y="147"/>
                </a:lnTo>
                <a:lnTo>
                  <a:pt x="0" y="0"/>
                </a:lnTo>
                <a:close/>
              </a:path>
              <a:path w="50164" h="26669">
                <a:moveTo>
                  <a:pt x="22128" y="11368"/>
                </a:moveTo>
                <a:lnTo>
                  <a:pt x="49749" y="26468"/>
                </a:lnTo>
                <a:lnTo>
                  <a:pt x="48898" y="25121"/>
                </a:lnTo>
                <a:lnTo>
                  <a:pt x="22128" y="11368"/>
                </a:lnTo>
                <a:close/>
              </a:path>
            </a:pathLst>
          </a:custGeom>
          <a:solidFill>
            <a:srgbClr val="A5A7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492432" y="2532633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254" y="123"/>
                </a:lnTo>
                <a:lnTo>
                  <a:pt x="1878" y="446"/>
                </a:lnTo>
                <a:lnTo>
                  <a:pt x="1304" y="151"/>
                </a:lnTo>
                <a:lnTo>
                  <a:pt x="0" y="0"/>
                </a:lnTo>
                <a:close/>
              </a:path>
              <a:path w="50800" h="25400">
                <a:moveTo>
                  <a:pt x="23365" y="11330"/>
                </a:moveTo>
                <a:lnTo>
                  <a:pt x="23435" y="11527"/>
                </a:lnTo>
                <a:lnTo>
                  <a:pt x="50203" y="25285"/>
                </a:lnTo>
                <a:lnTo>
                  <a:pt x="49314" y="23914"/>
                </a:lnTo>
                <a:lnTo>
                  <a:pt x="23365" y="11330"/>
                </a:lnTo>
                <a:close/>
              </a:path>
            </a:pathLst>
          </a:custGeom>
          <a:solidFill>
            <a:srgbClr val="A2A5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490958" y="2532413"/>
            <a:ext cx="50800" cy="24130"/>
          </a:xfrm>
          <a:custGeom>
            <a:avLst/>
            <a:gdLst/>
            <a:ahLst/>
            <a:cxnLst/>
            <a:rect l="l" t="t" r="r" b="b"/>
            <a:pathLst>
              <a:path w="50800" h="24130">
                <a:moveTo>
                  <a:pt x="24749" y="11298"/>
                </a:moveTo>
                <a:lnTo>
                  <a:pt x="24836" y="11543"/>
                </a:lnTo>
                <a:lnTo>
                  <a:pt x="50788" y="24135"/>
                </a:lnTo>
                <a:lnTo>
                  <a:pt x="49835" y="22750"/>
                </a:lnTo>
                <a:lnTo>
                  <a:pt x="24749" y="11298"/>
                </a:lnTo>
                <a:close/>
              </a:path>
              <a:path w="50800" h="24130">
                <a:moveTo>
                  <a:pt x="597" y="118"/>
                </a:moveTo>
                <a:lnTo>
                  <a:pt x="1771" y="352"/>
                </a:lnTo>
                <a:lnTo>
                  <a:pt x="1507" y="224"/>
                </a:lnTo>
                <a:lnTo>
                  <a:pt x="597" y="118"/>
                </a:lnTo>
                <a:close/>
              </a:path>
              <a:path w="50800" h="24130">
                <a:moveTo>
                  <a:pt x="0" y="0"/>
                </a:moveTo>
                <a:lnTo>
                  <a:pt x="145" y="66"/>
                </a:lnTo>
                <a:lnTo>
                  <a:pt x="597" y="118"/>
                </a:lnTo>
                <a:lnTo>
                  <a:pt x="0" y="0"/>
                </a:lnTo>
                <a:close/>
              </a:path>
            </a:pathLst>
          </a:custGeom>
          <a:solidFill>
            <a:srgbClr val="A0A2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489051" y="2532033"/>
            <a:ext cx="52069" cy="23495"/>
          </a:xfrm>
          <a:custGeom>
            <a:avLst/>
            <a:gdLst/>
            <a:ahLst/>
            <a:cxnLst/>
            <a:rect l="l" t="t" r="r" b="b"/>
            <a:pathLst>
              <a:path w="52070" h="23494">
                <a:moveTo>
                  <a:pt x="26542" y="11359"/>
                </a:moveTo>
                <a:lnTo>
                  <a:pt x="26656" y="11677"/>
                </a:lnTo>
                <a:lnTo>
                  <a:pt x="51755" y="23130"/>
                </a:lnTo>
                <a:lnTo>
                  <a:pt x="50752" y="21720"/>
                </a:lnTo>
                <a:lnTo>
                  <a:pt x="26542" y="11359"/>
                </a:lnTo>
                <a:close/>
              </a:path>
              <a:path w="52070" h="23494">
                <a:moveTo>
                  <a:pt x="0" y="0"/>
                </a:moveTo>
                <a:lnTo>
                  <a:pt x="666" y="285"/>
                </a:lnTo>
                <a:lnTo>
                  <a:pt x="2036" y="444"/>
                </a:lnTo>
                <a:lnTo>
                  <a:pt x="1885" y="375"/>
                </a:lnTo>
                <a:lnTo>
                  <a:pt x="0" y="0"/>
                </a:lnTo>
                <a:close/>
              </a:path>
            </a:pathLst>
          </a:custGeom>
          <a:solidFill>
            <a:srgbClr val="9EA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486845" y="2531594"/>
            <a:ext cx="53340" cy="22225"/>
          </a:xfrm>
          <a:custGeom>
            <a:avLst/>
            <a:gdLst/>
            <a:ahLst/>
            <a:cxnLst/>
            <a:rect l="l" t="t" r="r" b="b"/>
            <a:pathLst>
              <a:path w="53339" h="22225">
                <a:moveTo>
                  <a:pt x="28607" y="11402"/>
                </a:moveTo>
                <a:lnTo>
                  <a:pt x="28751" y="11806"/>
                </a:lnTo>
                <a:lnTo>
                  <a:pt x="52945" y="22172"/>
                </a:lnTo>
                <a:lnTo>
                  <a:pt x="52361" y="21359"/>
                </a:lnTo>
                <a:lnTo>
                  <a:pt x="51802" y="20648"/>
                </a:lnTo>
                <a:lnTo>
                  <a:pt x="28607" y="11402"/>
                </a:lnTo>
                <a:close/>
              </a:path>
              <a:path w="53339" h="22225">
                <a:moveTo>
                  <a:pt x="0" y="0"/>
                </a:moveTo>
                <a:lnTo>
                  <a:pt x="1383" y="551"/>
                </a:lnTo>
                <a:lnTo>
                  <a:pt x="2892" y="726"/>
                </a:lnTo>
                <a:lnTo>
                  <a:pt x="2235" y="444"/>
                </a:lnTo>
                <a:lnTo>
                  <a:pt x="0" y="0"/>
                </a:lnTo>
                <a:close/>
              </a:path>
            </a:pathLst>
          </a:custGeom>
          <a:solidFill>
            <a:srgbClr val="9C9E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484229" y="2531073"/>
            <a:ext cx="54610" cy="21590"/>
          </a:xfrm>
          <a:custGeom>
            <a:avLst/>
            <a:gdLst/>
            <a:ahLst/>
            <a:cxnLst/>
            <a:rect l="l" t="t" r="r" b="b"/>
            <a:pathLst>
              <a:path w="54610" h="21589">
                <a:moveTo>
                  <a:pt x="31058" y="11458"/>
                </a:moveTo>
                <a:lnTo>
                  <a:pt x="31226" y="11930"/>
                </a:lnTo>
                <a:lnTo>
                  <a:pt x="54418" y="21169"/>
                </a:lnTo>
                <a:lnTo>
                  <a:pt x="53212" y="19632"/>
                </a:lnTo>
                <a:lnTo>
                  <a:pt x="31058" y="11458"/>
                </a:lnTo>
                <a:close/>
              </a:path>
              <a:path w="54610" h="21589">
                <a:moveTo>
                  <a:pt x="0" y="0"/>
                </a:moveTo>
                <a:lnTo>
                  <a:pt x="2403" y="886"/>
                </a:lnTo>
                <a:lnTo>
                  <a:pt x="3956" y="1067"/>
                </a:lnTo>
                <a:lnTo>
                  <a:pt x="2553" y="508"/>
                </a:lnTo>
                <a:lnTo>
                  <a:pt x="0" y="0"/>
                </a:lnTo>
                <a:close/>
              </a:path>
            </a:pathLst>
          </a:custGeom>
          <a:solidFill>
            <a:srgbClr val="9A9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481515" y="2530721"/>
            <a:ext cx="56515" cy="20320"/>
          </a:xfrm>
          <a:custGeom>
            <a:avLst/>
            <a:gdLst/>
            <a:ahLst/>
            <a:cxnLst/>
            <a:rect l="l" t="t" r="r" b="b"/>
            <a:pathLst>
              <a:path w="56514" h="20319">
                <a:moveTo>
                  <a:pt x="33525" y="11117"/>
                </a:moveTo>
                <a:lnTo>
                  <a:pt x="33775" y="11819"/>
                </a:lnTo>
                <a:lnTo>
                  <a:pt x="55926" y="19997"/>
                </a:lnTo>
                <a:lnTo>
                  <a:pt x="54173" y="17965"/>
                </a:lnTo>
                <a:lnTo>
                  <a:pt x="33525" y="11117"/>
                </a:lnTo>
                <a:close/>
              </a:path>
              <a:path w="56514" h="20319">
                <a:moveTo>
                  <a:pt x="0" y="0"/>
                </a:moveTo>
                <a:lnTo>
                  <a:pt x="2992" y="992"/>
                </a:lnTo>
                <a:lnTo>
                  <a:pt x="5115" y="1238"/>
                </a:lnTo>
                <a:lnTo>
                  <a:pt x="2713" y="352"/>
                </a:lnTo>
                <a:lnTo>
                  <a:pt x="1704" y="151"/>
                </a:lnTo>
                <a:lnTo>
                  <a:pt x="0" y="0"/>
                </a:lnTo>
                <a:close/>
              </a:path>
            </a:pathLst>
          </a:custGeom>
          <a:solidFill>
            <a:srgbClr val="979A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457862" y="2528620"/>
            <a:ext cx="78105" cy="20320"/>
          </a:xfrm>
          <a:custGeom>
            <a:avLst/>
            <a:gdLst/>
            <a:ahLst/>
            <a:cxnLst/>
            <a:rect l="l" t="t" r="r" b="b"/>
            <a:pathLst>
              <a:path w="78104" h="20319">
                <a:moveTo>
                  <a:pt x="33692" y="3911"/>
                </a:moveTo>
                <a:lnTo>
                  <a:pt x="44781" y="6118"/>
                </a:lnTo>
                <a:lnTo>
                  <a:pt x="56408" y="11065"/>
                </a:lnTo>
                <a:lnTo>
                  <a:pt x="57177" y="13220"/>
                </a:lnTo>
                <a:lnTo>
                  <a:pt x="77825" y="20066"/>
                </a:lnTo>
                <a:lnTo>
                  <a:pt x="60172" y="6985"/>
                </a:lnTo>
                <a:lnTo>
                  <a:pt x="33692" y="3911"/>
                </a:lnTo>
                <a:close/>
              </a:path>
              <a:path w="78104" h="20319">
                <a:moveTo>
                  <a:pt x="0" y="0"/>
                </a:moveTo>
                <a:lnTo>
                  <a:pt x="26626" y="3090"/>
                </a:lnTo>
                <a:lnTo>
                  <a:pt x="23634" y="2098"/>
                </a:lnTo>
                <a:lnTo>
                  <a:pt x="0" y="0"/>
                </a:lnTo>
                <a:close/>
              </a:path>
            </a:pathLst>
          </a:custGeom>
          <a:solidFill>
            <a:srgbClr val="9597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3005988" y="2426347"/>
            <a:ext cx="143510" cy="190500"/>
          </a:xfrm>
          <a:custGeom>
            <a:avLst/>
            <a:gdLst/>
            <a:ahLst/>
            <a:cxnLst/>
            <a:rect l="l" t="t" r="r" b="b"/>
            <a:pathLst>
              <a:path w="143510" h="190500">
                <a:moveTo>
                  <a:pt x="143497" y="0"/>
                </a:moveTo>
                <a:lnTo>
                  <a:pt x="84632" y="55384"/>
                </a:lnTo>
                <a:lnTo>
                  <a:pt x="0" y="190436"/>
                </a:lnTo>
                <a:lnTo>
                  <a:pt x="58864" y="135051"/>
                </a:lnTo>
                <a:lnTo>
                  <a:pt x="143497" y="0"/>
                </a:lnTo>
                <a:close/>
              </a:path>
            </a:pathLst>
          </a:custGeom>
          <a:solidFill>
            <a:srgbClr val="9496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3043266" y="2650985"/>
            <a:ext cx="0" cy="548640"/>
          </a:xfrm>
          <a:custGeom>
            <a:avLst/>
            <a:gdLst/>
            <a:ahLst/>
            <a:cxnLst/>
            <a:rect l="l" t="t" r="r" b="b"/>
            <a:pathLst>
              <a:path h="548639">
                <a:moveTo>
                  <a:pt x="0" y="0"/>
                </a:moveTo>
                <a:lnTo>
                  <a:pt x="0" y="548225"/>
                </a:lnTo>
              </a:path>
            </a:pathLst>
          </a:custGeom>
          <a:ln w="3175">
            <a:solidFill>
              <a:srgbClr val="C0C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3042208" y="2650324"/>
            <a:ext cx="0" cy="549910"/>
          </a:xfrm>
          <a:custGeom>
            <a:avLst/>
            <a:gdLst/>
            <a:ahLst/>
            <a:cxnLst/>
            <a:rect l="l" t="t" r="r" b="b"/>
            <a:pathLst>
              <a:path h="549910">
                <a:moveTo>
                  <a:pt x="0" y="0"/>
                </a:moveTo>
                <a:lnTo>
                  <a:pt x="0" y="549315"/>
                </a:lnTo>
              </a:path>
            </a:pathLst>
          </a:custGeom>
          <a:ln w="3175">
            <a:solidFill>
              <a:srgbClr val="BEC0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3040792" y="2649664"/>
            <a:ext cx="0" cy="550545"/>
          </a:xfrm>
          <a:custGeom>
            <a:avLst/>
            <a:gdLst/>
            <a:ahLst/>
            <a:cxnLst/>
            <a:rect l="l" t="t" r="r" b="b"/>
            <a:pathLst>
              <a:path h="550544">
                <a:moveTo>
                  <a:pt x="0" y="0"/>
                </a:moveTo>
                <a:lnTo>
                  <a:pt x="0" y="550402"/>
                </a:lnTo>
              </a:path>
            </a:pathLst>
          </a:custGeom>
          <a:ln w="3175">
            <a:solidFill>
              <a:srgbClr val="BBBD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3039395" y="2648978"/>
            <a:ext cx="0" cy="551815"/>
          </a:xfrm>
          <a:custGeom>
            <a:avLst/>
            <a:gdLst/>
            <a:ahLst/>
            <a:cxnLst/>
            <a:rect l="l" t="t" r="r" b="b"/>
            <a:pathLst>
              <a:path h="551814">
                <a:moveTo>
                  <a:pt x="0" y="0"/>
                </a:moveTo>
                <a:lnTo>
                  <a:pt x="0" y="551511"/>
                </a:lnTo>
              </a:path>
            </a:pathLst>
          </a:custGeom>
          <a:ln w="3175">
            <a:solidFill>
              <a:srgbClr val="B9BB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3038005" y="2648292"/>
            <a:ext cx="0" cy="553085"/>
          </a:xfrm>
          <a:custGeom>
            <a:avLst/>
            <a:gdLst/>
            <a:ahLst/>
            <a:cxnLst/>
            <a:rect l="l" t="t" r="r" b="b"/>
            <a:pathLst>
              <a:path h="553085">
                <a:moveTo>
                  <a:pt x="0" y="0"/>
                </a:moveTo>
                <a:lnTo>
                  <a:pt x="0" y="552616"/>
                </a:lnTo>
              </a:path>
            </a:pathLst>
          </a:custGeom>
          <a:ln w="3175">
            <a:solidFill>
              <a:srgbClr val="B7B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3036627" y="2647594"/>
            <a:ext cx="0" cy="553720"/>
          </a:xfrm>
          <a:custGeom>
            <a:avLst/>
            <a:gdLst/>
            <a:ahLst/>
            <a:cxnLst/>
            <a:rect l="l" t="t" r="r" b="b"/>
            <a:pathLst>
              <a:path h="553719">
                <a:moveTo>
                  <a:pt x="0" y="0"/>
                </a:moveTo>
                <a:lnTo>
                  <a:pt x="0" y="553729"/>
                </a:lnTo>
              </a:path>
            </a:pathLst>
          </a:custGeom>
          <a:ln w="3175">
            <a:solidFill>
              <a:srgbClr val="B4B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3035249" y="2646870"/>
            <a:ext cx="0" cy="554990"/>
          </a:xfrm>
          <a:custGeom>
            <a:avLst/>
            <a:gdLst/>
            <a:ahLst/>
            <a:cxnLst/>
            <a:rect l="l" t="t" r="r" b="b"/>
            <a:pathLst>
              <a:path h="554989">
                <a:moveTo>
                  <a:pt x="0" y="0"/>
                </a:moveTo>
                <a:lnTo>
                  <a:pt x="0" y="554872"/>
                </a:lnTo>
              </a:path>
            </a:pathLst>
          </a:custGeom>
          <a:ln w="3175">
            <a:solidFill>
              <a:srgbClr val="B2B4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3033877" y="2646146"/>
            <a:ext cx="0" cy="556260"/>
          </a:xfrm>
          <a:custGeom>
            <a:avLst/>
            <a:gdLst/>
            <a:ahLst/>
            <a:cxnLst/>
            <a:rect l="l" t="t" r="r" b="b"/>
            <a:pathLst>
              <a:path h="556260">
                <a:moveTo>
                  <a:pt x="0" y="0"/>
                </a:moveTo>
                <a:lnTo>
                  <a:pt x="0" y="556007"/>
                </a:lnTo>
              </a:path>
            </a:pathLst>
          </a:custGeom>
          <a:ln w="3175">
            <a:solidFill>
              <a:srgbClr val="B0B2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3032405" y="2645410"/>
            <a:ext cx="0" cy="557530"/>
          </a:xfrm>
          <a:custGeom>
            <a:avLst/>
            <a:gdLst/>
            <a:ahLst/>
            <a:cxnLst/>
            <a:rect l="l" t="t" r="r" b="b"/>
            <a:pathLst>
              <a:path h="557530">
                <a:moveTo>
                  <a:pt x="0" y="0"/>
                </a:moveTo>
                <a:lnTo>
                  <a:pt x="0" y="557530"/>
                </a:lnTo>
              </a:path>
            </a:pathLst>
          </a:custGeom>
          <a:ln w="3175">
            <a:solidFill>
              <a:srgbClr val="AEB0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3031121" y="2644609"/>
            <a:ext cx="0" cy="558800"/>
          </a:xfrm>
          <a:custGeom>
            <a:avLst/>
            <a:gdLst/>
            <a:ahLst/>
            <a:cxnLst/>
            <a:rect l="l" t="t" r="r" b="b"/>
            <a:pathLst>
              <a:path h="558800">
                <a:moveTo>
                  <a:pt x="0" y="0"/>
                </a:moveTo>
                <a:lnTo>
                  <a:pt x="0" y="558385"/>
                </a:lnTo>
              </a:path>
            </a:pathLst>
          </a:custGeom>
          <a:ln w="3175">
            <a:solidFill>
              <a:srgbClr val="ABAD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3029743" y="2643822"/>
            <a:ext cx="0" cy="560070"/>
          </a:xfrm>
          <a:custGeom>
            <a:avLst/>
            <a:gdLst/>
            <a:ahLst/>
            <a:cxnLst/>
            <a:rect l="l" t="t" r="r" b="b"/>
            <a:pathLst>
              <a:path h="560069">
                <a:moveTo>
                  <a:pt x="0" y="0"/>
                </a:moveTo>
                <a:lnTo>
                  <a:pt x="0" y="559588"/>
                </a:lnTo>
              </a:path>
            </a:pathLst>
          </a:custGeom>
          <a:ln w="3175">
            <a:solidFill>
              <a:srgbClr val="A9AB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3028067" y="2642870"/>
            <a:ext cx="0" cy="561340"/>
          </a:xfrm>
          <a:custGeom>
            <a:avLst/>
            <a:gdLst/>
            <a:ahLst/>
            <a:cxnLst/>
            <a:rect l="l" t="t" r="r" b="b"/>
            <a:pathLst>
              <a:path h="561339">
                <a:moveTo>
                  <a:pt x="0" y="0"/>
                </a:moveTo>
                <a:lnTo>
                  <a:pt x="0" y="561339"/>
                </a:lnTo>
              </a:path>
            </a:pathLst>
          </a:custGeom>
          <a:ln w="3175">
            <a:solidFill>
              <a:srgbClr val="A7A9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3026901" y="2641600"/>
            <a:ext cx="0" cy="562610"/>
          </a:xfrm>
          <a:custGeom>
            <a:avLst/>
            <a:gdLst/>
            <a:ahLst/>
            <a:cxnLst/>
            <a:rect l="l" t="t" r="r" b="b"/>
            <a:pathLst>
              <a:path h="562610">
                <a:moveTo>
                  <a:pt x="0" y="0"/>
                </a:moveTo>
                <a:lnTo>
                  <a:pt x="0" y="562609"/>
                </a:lnTo>
              </a:path>
            </a:pathLst>
          </a:custGeom>
          <a:ln w="3175">
            <a:solidFill>
              <a:srgbClr val="A5A7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3025419" y="2641130"/>
            <a:ext cx="0" cy="563880"/>
          </a:xfrm>
          <a:custGeom>
            <a:avLst/>
            <a:gdLst/>
            <a:ahLst/>
            <a:cxnLst/>
            <a:rect l="l" t="t" r="r" b="b"/>
            <a:pathLst>
              <a:path h="563880">
                <a:moveTo>
                  <a:pt x="0" y="0"/>
                </a:moveTo>
                <a:lnTo>
                  <a:pt x="0" y="563263"/>
                </a:lnTo>
              </a:path>
            </a:pathLst>
          </a:custGeom>
          <a:ln w="3175">
            <a:solidFill>
              <a:srgbClr val="A2A5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3023889" y="2640139"/>
            <a:ext cx="0" cy="565150"/>
          </a:xfrm>
          <a:custGeom>
            <a:avLst/>
            <a:gdLst/>
            <a:ahLst/>
            <a:cxnLst/>
            <a:rect l="l" t="t" r="r" b="b"/>
            <a:pathLst>
              <a:path h="565150">
                <a:moveTo>
                  <a:pt x="0" y="0"/>
                </a:moveTo>
                <a:lnTo>
                  <a:pt x="0" y="564551"/>
                </a:lnTo>
              </a:path>
            </a:pathLst>
          </a:custGeom>
          <a:ln w="3175">
            <a:solidFill>
              <a:srgbClr val="A0A2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3022288" y="2638996"/>
            <a:ext cx="0" cy="566420"/>
          </a:xfrm>
          <a:custGeom>
            <a:avLst/>
            <a:gdLst/>
            <a:ahLst/>
            <a:cxnLst/>
            <a:rect l="l" t="t" r="r" b="b"/>
            <a:pathLst>
              <a:path h="566419">
                <a:moveTo>
                  <a:pt x="0" y="0"/>
                </a:moveTo>
                <a:lnTo>
                  <a:pt x="0" y="566029"/>
                </a:lnTo>
              </a:path>
            </a:pathLst>
          </a:custGeom>
          <a:ln w="3175">
            <a:solidFill>
              <a:srgbClr val="9EA0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3020561" y="2637751"/>
            <a:ext cx="0" cy="567690"/>
          </a:xfrm>
          <a:custGeom>
            <a:avLst/>
            <a:gdLst/>
            <a:ahLst/>
            <a:cxnLst/>
            <a:rect l="l" t="t" r="r" b="b"/>
            <a:pathLst>
              <a:path h="567689">
                <a:moveTo>
                  <a:pt x="0" y="0"/>
                </a:moveTo>
                <a:lnTo>
                  <a:pt x="0" y="567619"/>
                </a:lnTo>
              </a:path>
            </a:pathLst>
          </a:custGeom>
          <a:ln w="3175">
            <a:solidFill>
              <a:srgbClr val="9C9E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3018720" y="2636329"/>
            <a:ext cx="0" cy="569595"/>
          </a:xfrm>
          <a:custGeom>
            <a:avLst/>
            <a:gdLst/>
            <a:ahLst/>
            <a:cxnLst/>
            <a:rect l="l" t="t" r="r" b="b"/>
            <a:pathLst>
              <a:path h="569594">
                <a:moveTo>
                  <a:pt x="0" y="0"/>
                </a:moveTo>
                <a:lnTo>
                  <a:pt x="0" y="569419"/>
                </a:lnTo>
              </a:path>
            </a:pathLst>
          </a:custGeom>
          <a:ln w="3175">
            <a:solidFill>
              <a:srgbClr val="9A9C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3016304" y="2633979"/>
            <a:ext cx="0" cy="572770"/>
          </a:xfrm>
          <a:custGeom>
            <a:avLst/>
            <a:gdLst/>
            <a:ahLst/>
            <a:cxnLst/>
            <a:rect l="l" t="t" r="r" b="b"/>
            <a:pathLst>
              <a:path h="572769">
                <a:moveTo>
                  <a:pt x="0" y="0"/>
                </a:moveTo>
                <a:lnTo>
                  <a:pt x="0" y="572770"/>
                </a:lnTo>
              </a:path>
            </a:pathLst>
          </a:custGeom>
          <a:ln w="3175">
            <a:solidFill>
              <a:srgbClr val="979A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3010038" y="2623560"/>
            <a:ext cx="0" cy="582930"/>
          </a:xfrm>
          <a:custGeom>
            <a:avLst/>
            <a:gdLst/>
            <a:ahLst/>
            <a:cxnLst/>
            <a:rect l="l" t="t" r="r" b="b"/>
            <a:pathLst>
              <a:path h="582930">
                <a:moveTo>
                  <a:pt x="0" y="0"/>
                </a:moveTo>
                <a:lnTo>
                  <a:pt x="0" y="582634"/>
                </a:lnTo>
              </a:path>
            </a:pathLst>
          </a:custGeom>
          <a:ln w="11737">
            <a:solidFill>
              <a:srgbClr val="9597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574405" y="2194560"/>
            <a:ext cx="0" cy="298450"/>
          </a:xfrm>
          <a:custGeom>
            <a:avLst/>
            <a:gdLst/>
            <a:ahLst/>
            <a:cxnLst/>
            <a:rect l="l" t="t" r="r" b="b"/>
            <a:pathLst>
              <a:path h="298450">
                <a:moveTo>
                  <a:pt x="0" y="0"/>
                </a:moveTo>
                <a:lnTo>
                  <a:pt x="0" y="298450"/>
                </a:lnTo>
              </a:path>
            </a:pathLst>
          </a:custGeom>
          <a:ln w="3175">
            <a:solidFill>
              <a:srgbClr val="AEB0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574779" y="2194247"/>
            <a:ext cx="0" cy="297815"/>
          </a:xfrm>
          <a:custGeom>
            <a:avLst/>
            <a:gdLst/>
            <a:ahLst/>
            <a:cxnLst/>
            <a:rect l="l" t="t" r="r" b="b"/>
            <a:pathLst>
              <a:path h="297814">
                <a:moveTo>
                  <a:pt x="0" y="0"/>
                </a:moveTo>
                <a:lnTo>
                  <a:pt x="0" y="297810"/>
                </a:lnTo>
              </a:path>
            </a:pathLst>
          </a:custGeom>
          <a:ln w="3175">
            <a:solidFill>
              <a:srgbClr val="ABAD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574975" y="2193865"/>
            <a:ext cx="0" cy="297815"/>
          </a:xfrm>
          <a:custGeom>
            <a:avLst/>
            <a:gdLst/>
            <a:ahLst/>
            <a:cxnLst/>
            <a:rect l="l" t="t" r="r" b="b"/>
            <a:pathLst>
              <a:path h="297814">
                <a:moveTo>
                  <a:pt x="0" y="0"/>
                </a:moveTo>
                <a:lnTo>
                  <a:pt x="0" y="297683"/>
                </a:lnTo>
              </a:path>
            </a:pathLst>
          </a:custGeom>
          <a:ln w="3175">
            <a:solidFill>
              <a:srgbClr val="A9AB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575103" y="2193655"/>
            <a:ext cx="0" cy="297815"/>
          </a:xfrm>
          <a:custGeom>
            <a:avLst/>
            <a:gdLst/>
            <a:ahLst/>
            <a:cxnLst/>
            <a:rect l="l" t="t" r="r" b="b"/>
            <a:pathLst>
              <a:path h="297814">
                <a:moveTo>
                  <a:pt x="0" y="0"/>
                </a:moveTo>
                <a:lnTo>
                  <a:pt x="0" y="297335"/>
                </a:lnTo>
              </a:path>
            </a:pathLst>
          </a:custGeom>
          <a:ln w="3175">
            <a:solidFill>
              <a:srgbClr val="A7A9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575166" y="2193596"/>
            <a:ext cx="0" cy="297180"/>
          </a:xfrm>
          <a:custGeom>
            <a:avLst/>
            <a:gdLst/>
            <a:ahLst/>
            <a:cxnLst/>
            <a:rect l="l" t="t" r="r" b="b"/>
            <a:pathLst>
              <a:path h="297180">
                <a:moveTo>
                  <a:pt x="0" y="0"/>
                </a:moveTo>
                <a:lnTo>
                  <a:pt x="0" y="296784"/>
                </a:lnTo>
              </a:path>
            </a:pathLst>
          </a:custGeom>
          <a:ln w="3175">
            <a:solidFill>
              <a:srgbClr val="A5A7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3091383" y="2070226"/>
            <a:ext cx="2483485" cy="125095"/>
          </a:xfrm>
          <a:custGeom>
            <a:avLst/>
            <a:gdLst/>
            <a:ahLst/>
            <a:cxnLst/>
            <a:rect l="l" t="t" r="r" b="b"/>
            <a:pathLst>
              <a:path w="2483485" h="125094">
                <a:moveTo>
                  <a:pt x="50" y="0"/>
                </a:moveTo>
                <a:lnTo>
                  <a:pt x="2483307" y="124764"/>
                </a:lnTo>
                <a:lnTo>
                  <a:pt x="50" y="0"/>
                </a:lnTo>
                <a:close/>
              </a:path>
            </a:pathLst>
          </a:custGeom>
          <a:solidFill>
            <a:srgbClr val="B4B6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091433" y="2069820"/>
            <a:ext cx="2484120" cy="125095"/>
          </a:xfrm>
          <a:custGeom>
            <a:avLst/>
            <a:gdLst/>
            <a:ahLst/>
            <a:cxnLst/>
            <a:rect l="l" t="t" r="r" b="b"/>
            <a:pathLst>
              <a:path w="2484120" h="125094">
                <a:moveTo>
                  <a:pt x="304" y="0"/>
                </a:moveTo>
                <a:lnTo>
                  <a:pt x="0" y="406"/>
                </a:lnTo>
                <a:lnTo>
                  <a:pt x="2483304" y="125094"/>
                </a:lnTo>
                <a:lnTo>
                  <a:pt x="2483561" y="124675"/>
                </a:lnTo>
                <a:lnTo>
                  <a:pt x="304" y="0"/>
                </a:lnTo>
                <a:close/>
              </a:path>
            </a:pathLst>
          </a:custGeom>
          <a:solidFill>
            <a:srgbClr val="B2B4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3091751" y="2069477"/>
            <a:ext cx="2483485" cy="125095"/>
          </a:xfrm>
          <a:custGeom>
            <a:avLst/>
            <a:gdLst/>
            <a:ahLst/>
            <a:cxnLst/>
            <a:rect l="l" t="t" r="r" b="b"/>
            <a:pathLst>
              <a:path w="2483485" h="125094">
                <a:moveTo>
                  <a:pt x="342" y="0"/>
                </a:moveTo>
                <a:lnTo>
                  <a:pt x="215" y="101"/>
                </a:lnTo>
                <a:lnTo>
                  <a:pt x="0" y="355"/>
                </a:lnTo>
                <a:lnTo>
                  <a:pt x="2483231" y="125031"/>
                </a:lnTo>
                <a:lnTo>
                  <a:pt x="2483434" y="124675"/>
                </a:lnTo>
                <a:lnTo>
                  <a:pt x="342" y="0"/>
                </a:lnTo>
                <a:close/>
              </a:path>
            </a:pathLst>
          </a:custGeom>
          <a:solidFill>
            <a:srgbClr val="B0B2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3092094" y="2069160"/>
            <a:ext cx="2483485" cy="125095"/>
          </a:xfrm>
          <a:custGeom>
            <a:avLst/>
            <a:gdLst/>
            <a:ahLst/>
            <a:cxnLst/>
            <a:rect l="l" t="t" r="r" b="b"/>
            <a:pathLst>
              <a:path w="2483485" h="125094">
                <a:moveTo>
                  <a:pt x="406" y="0"/>
                </a:moveTo>
                <a:lnTo>
                  <a:pt x="0" y="304"/>
                </a:lnTo>
                <a:lnTo>
                  <a:pt x="2483091" y="124980"/>
                </a:lnTo>
                <a:lnTo>
                  <a:pt x="2483231" y="124663"/>
                </a:lnTo>
                <a:lnTo>
                  <a:pt x="406" y="0"/>
                </a:lnTo>
                <a:close/>
              </a:path>
            </a:pathLst>
          </a:custGeom>
          <a:solidFill>
            <a:srgbClr val="AEB0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3092513" y="2068906"/>
            <a:ext cx="2483485" cy="125095"/>
          </a:xfrm>
          <a:custGeom>
            <a:avLst/>
            <a:gdLst/>
            <a:ahLst/>
            <a:cxnLst/>
            <a:rect l="l" t="t" r="r" b="b"/>
            <a:pathLst>
              <a:path w="2483485" h="125094">
                <a:moveTo>
                  <a:pt x="457" y="0"/>
                </a:moveTo>
                <a:lnTo>
                  <a:pt x="0" y="241"/>
                </a:lnTo>
                <a:lnTo>
                  <a:pt x="2482811" y="124917"/>
                </a:lnTo>
                <a:lnTo>
                  <a:pt x="2482913" y="124637"/>
                </a:lnTo>
                <a:lnTo>
                  <a:pt x="457" y="0"/>
                </a:lnTo>
                <a:close/>
              </a:path>
            </a:pathLst>
          </a:custGeom>
          <a:solidFill>
            <a:srgbClr val="ABAD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3092970" y="2068702"/>
            <a:ext cx="2482850" cy="125095"/>
          </a:xfrm>
          <a:custGeom>
            <a:avLst/>
            <a:gdLst/>
            <a:ahLst/>
            <a:cxnLst/>
            <a:rect l="l" t="t" r="r" b="b"/>
            <a:pathLst>
              <a:path w="2482850" h="125094">
                <a:moveTo>
                  <a:pt x="533" y="0"/>
                </a:moveTo>
                <a:lnTo>
                  <a:pt x="355" y="50"/>
                </a:lnTo>
                <a:lnTo>
                  <a:pt x="0" y="203"/>
                </a:lnTo>
                <a:lnTo>
                  <a:pt x="2482456" y="124841"/>
                </a:lnTo>
                <a:lnTo>
                  <a:pt x="2482481" y="124599"/>
                </a:lnTo>
                <a:lnTo>
                  <a:pt x="533" y="0"/>
                </a:lnTo>
                <a:close/>
              </a:path>
            </a:pathLst>
          </a:custGeom>
          <a:solidFill>
            <a:srgbClr val="A9AB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3093504" y="2068537"/>
            <a:ext cx="2482215" cy="125095"/>
          </a:xfrm>
          <a:custGeom>
            <a:avLst/>
            <a:gdLst/>
            <a:ahLst/>
            <a:cxnLst/>
            <a:rect l="l" t="t" r="r" b="b"/>
            <a:pathLst>
              <a:path w="2482215" h="125094">
                <a:moveTo>
                  <a:pt x="609" y="0"/>
                </a:moveTo>
                <a:lnTo>
                  <a:pt x="0" y="152"/>
                </a:lnTo>
                <a:lnTo>
                  <a:pt x="2481948" y="124776"/>
                </a:lnTo>
                <a:lnTo>
                  <a:pt x="2481948" y="124587"/>
                </a:lnTo>
                <a:lnTo>
                  <a:pt x="609" y="0"/>
                </a:lnTo>
                <a:close/>
              </a:path>
            </a:pathLst>
          </a:custGeom>
          <a:solidFill>
            <a:srgbClr val="A7A9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3094113" y="2068448"/>
            <a:ext cx="2481580" cy="125095"/>
          </a:xfrm>
          <a:custGeom>
            <a:avLst/>
            <a:gdLst/>
            <a:ahLst/>
            <a:cxnLst/>
            <a:rect l="l" t="t" r="r" b="b"/>
            <a:pathLst>
              <a:path w="2481579" h="125094">
                <a:moveTo>
                  <a:pt x="673" y="0"/>
                </a:moveTo>
                <a:lnTo>
                  <a:pt x="0" y="88"/>
                </a:lnTo>
                <a:lnTo>
                  <a:pt x="2481338" y="124675"/>
                </a:lnTo>
                <a:lnTo>
                  <a:pt x="673" y="0"/>
                </a:lnTo>
                <a:close/>
              </a:path>
            </a:pathLst>
          </a:custGeom>
          <a:solidFill>
            <a:srgbClr val="A5A7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3094786" y="2068434"/>
            <a:ext cx="2480945" cy="125095"/>
          </a:xfrm>
          <a:custGeom>
            <a:avLst/>
            <a:gdLst/>
            <a:ahLst/>
            <a:cxnLst/>
            <a:rect l="l" t="t" r="r" b="b"/>
            <a:pathLst>
              <a:path w="2480945" h="125094">
                <a:moveTo>
                  <a:pt x="994" y="0"/>
                </a:moveTo>
                <a:lnTo>
                  <a:pt x="0" y="13"/>
                </a:lnTo>
                <a:lnTo>
                  <a:pt x="2480576" y="124562"/>
                </a:lnTo>
                <a:lnTo>
                  <a:pt x="2480436" y="124489"/>
                </a:lnTo>
                <a:lnTo>
                  <a:pt x="994" y="0"/>
                </a:lnTo>
                <a:close/>
              </a:path>
            </a:pathLst>
          </a:custGeom>
          <a:solidFill>
            <a:srgbClr val="A2A5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48630" y="2189204"/>
            <a:ext cx="228403" cy="2213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3035727" y="2577541"/>
            <a:ext cx="86360" cy="74295"/>
          </a:xfrm>
          <a:custGeom>
            <a:avLst/>
            <a:gdLst/>
            <a:ahLst/>
            <a:cxnLst/>
            <a:rect l="l" t="t" r="r" b="b"/>
            <a:pathLst>
              <a:path w="86360" h="74294">
                <a:moveTo>
                  <a:pt x="73677" y="0"/>
                </a:moveTo>
                <a:lnTo>
                  <a:pt x="0" y="69310"/>
                </a:lnTo>
                <a:lnTo>
                  <a:pt x="8399" y="73748"/>
                </a:lnTo>
                <a:lnTo>
                  <a:pt x="85817" y="914"/>
                </a:lnTo>
                <a:lnTo>
                  <a:pt x="81614" y="673"/>
                </a:lnTo>
                <a:lnTo>
                  <a:pt x="77550" y="380"/>
                </a:lnTo>
                <a:lnTo>
                  <a:pt x="73677" y="0"/>
                </a:lnTo>
                <a:close/>
              </a:path>
            </a:pathLst>
          </a:custGeom>
          <a:solidFill>
            <a:srgbClr val="C0C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3030705" y="2576766"/>
            <a:ext cx="78740" cy="70485"/>
          </a:xfrm>
          <a:custGeom>
            <a:avLst/>
            <a:gdLst/>
            <a:ahLst/>
            <a:cxnLst/>
            <a:rect l="l" t="t" r="r" b="b"/>
            <a:pathLst>
              <a:path w="78739" h="70485">
                <a:moveTo>
                  <a:pt x="71675" y="0"/>
                </a:moveTo>
                <a:lnTo>
                  <a:pt x="0" y="67432"/>
                </a:lnTo>
                <a:lnTo>
                  <a:pt x="5021" y="70085"/>
                </a:lnTo>
                <a:lnTo>
                  <a:pt x="78686" y="774"/>
                </a:lnTo>
                <a:lnTo>
                  <a:pt x="73949" y="279"/>
                </a:lnTo>
                <a:lnTo>
                  <a:pt x="71675" y="0"/>
                </a:lnTo>
                <a:close/>
              </a:path>
            </a:pathLst>
          </a:custGeom>
          <a:solidFill>
            <a:srgbClr val="BEC0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3027193" y="2576118"/>
            <a:ext cx="75565" cy="68580"/>
          </a:xfrm>
          <a:custGeom>
            <a:avLst/>
            <a:gdLst/>
            <a:ahLst/>
            <a:cxnLst/>
            <a:rect l="l" t="t" r="r" b="b"/>
            <a:pathLst>
              <a:path w="75564" h="68580">
                <a:moveTo>
                  <a:pt x="70400" y="0"/>
                </a:moveTo>
                <a:lnTo>
                  <a:pt x="0" y="66223"/>
                </a:lnTo>
                <a:lnTo>
                  <a:pt x="3512" y="68079"/>
                </a:lnTo>
                <a:lnTo>
                  <a:pt x="75188" y="647"/>
                </a:lnTo>
                <a:lnTo>
                  <a:pt x="73537" y="444"/>
                </a:lnTo>
                <a:lnTo>
                  <a:pt x="70400" y="0"/>
                </a:lnTo>
                <a:close/>
              </a:path>
            </a:pathLst>
          </a:custGeom>
          <a:solidFill>
            <a:srgbClr val="BBBD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3024584" y="2575509"/>
            <a:ext cx="73025" cy="67310"/>
          </a:xfrm>
          <a:custGeom>
            <a:avLst/>
            <a:gdLst/>
            <a:ahLst/>
            <a:cxnLst/>
            <a:rect l="l" t="t" r="r" b="b"/>
            <a:pathLst>
              <a:path w="73025" h="67310">
                <a:moveTo>
                  <a:pt x="69135" y="0"/>
                </a:moveTo>
                <a:lnTo>
                  <a:pt x="0" y="65028"/>
                </a:lnTo>
                <a:lnTo>
                  <a:pt x="2057" y="66542"/>
                </a:lnTo>
                <a:lnTo>
                  <a:pt x="2608" y="66833"/>
                </a:lnTo>
                <a:lnTo>
                  <a:pt x="72996" y="609"/>
                </a:lnTo>
                <a:lnTo>
                  <a:pt x="70379" y="215"/>
                </a:lnTo>
                <a:lnTo>
                  <a:pt x="69135" y="0"/>
                </a:lnTo>
                <a:close/>
              </a:path>
            </a:pathLst>
          </a:custGeom>
          <a:solidFill>
            <a:srgbClr val="B9B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3022363" y="2574912"/>
            <a:ext cx="71755" cy="66040"/>
          </a:xfrm>
          <a:custGeom>
            <a:avLst/>
            <a:gdLst/>
            <a:ahLst/>
            <a:cxnLst/>
            <a:rect l="l" t="t" r="r" b="b"/>
            <a:pathLst>
              <a:path w="71755" h="66039">
                <a:moveTo>
                  <a:pt x="68003" y="0"/>
                </a:moveTo>
                <a:lnTo>
                  <a:pt x="0" y="63990"/>
                </a:lnTo>
                <a:lnTo>
                  <a:pt x="2228" y="65630"/>
                </a:lnTo>
                <a:lnTo>
                  <a:pt x="71343" y="596"/>
                </a:lnTo>
                <a:lnTo>
                  <a:pt x="70200" y="406"/>
                </a:lnTo>
                <a:lnTo>
                  <a:pt x="68003" y="0"/>
                </a:lnTo>
                <a:close/>
              </a:path>
            </a:pathLst>
          </a:custGeom>
          <a:solidFill>
            <a:srgbClr val="B7B9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3020338" y="2574340"/>
            <a:ext cx="70485" cy="64769"/>
          </a:xfrm>
          <a:custGeom>
            <a:avLst/>
            <a:gdLst/>
            <a:ahLst/>
            <a:cxnLst/>
            <a:rect l="l" t="t" r="r" b="b"/>
            <a:pathLst>
              <a:path w="70485" h="64769">
                <a:moveTo>
                  <a:pt x="67031" y="0"/>
                </a:moveTo>
                <a:lnTo>
                  <a:pt x="0" y="63072"/>
                </a:lnTo>
                <a:lnTo>
                  <a:pt x="2032" y="64567"/>
                </a:lnTo>
                <a:lnTo>
                  <a:pt x="70028" y="584"/>
                </a:lnTo>
                <a:lnTo>
                  <a:pt x="67031" y="0"/>
                </a:lnTo>
                <a:close/>
              </a:path>
            </a:pathLst>
          </a:custGeom>
          <a:solidFill>
            <a:srgbClr val="B4B6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3018450" y="2573743"/>
            <a:ext cx="69215" cy="64135"/>
          </a:xfrm>
          <a:custGeom>
            <a:avLst/>
            <a:gdLst/>
            <a:ahLst/>
            <a:cxnLst/>
            <a:rect l="l" t="t" r="r" b="b"/>
            <a:pathLst>
              <a:path w="69214" h="64135">
                <a:moveTo>
                  <a:pt x="66202" y="0"/>
                </a:moveTo>
                <a:lnTo>
                  <a:pt x="0" y="62279"/>
                </a:lnTo>
                <a:lnTo>
                  <a:pt x="1888" y="63669"/>
                </a:lnTo>
                <a:lnTo>
                  <a:pt x="68920" y="596"/>
                </a:lnTo>
                <a:lnTo>
                  <a:pt x="66202" y="0"/>
                </a:lnTo>
                <a:close/>
              </a:path>
            </a:pathLst>
          </a:custGeom>
          <a:solidFill>
            <a:srgbClr val="B2B4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3016714" y="2573147"/>
            <a:ext cx="67945" cy="62865"/>
          </a:xfrm>
          <a:custGeom>
            <a:avLst/>
            <a:gdLst/>
            <a:ahLst/>
            <a:cxnLst/>
            <a:rect l="l" t="t" r="r" b="b"/>
            <a:pathLst>
              <a:path w="67944" h="62864">
                <a:moveTo>
                  <a:pt x="65474" y="0"/>
                </a:moveTo>
                <a:lnTo>
                  <a:pt x="0" y="61599"/>
                </a:lnTo>
                <a:lnTo>
                  <a:pt x="1728" y="62871"/>
                </a:lnTo>
                <a:lnTo>
                  <a:pt x="67937" y="584"/>
                </a:lnTo>
                <a:lnTo>
                  <a:pt x="67086" y="406"/>
                </a:lnTo>
                <a:lnTo>
                  <a:pt x="65474" y="0"/>
                </a:lnTo>
                <a:close/>
              </a:path>
            </a:pathLst>
          </a:custGeom>
          <a:solidFill>
            <a:srgbClr val="B0B2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3015065" y="2572537"/>
            <a:ext cx="67310" cy="62230"/>
          </a:xfrm>
          <a:custGeom>
            <a:avLst/>
            <a:gdLst/>
            <a:ahLst/>
            <a:cxnLst/>
            <a:rect l="l" t="t" r="r" b="b"/>
            <a:pathLst>
              <a:path w="67310" h="62230">
                <a:moveTo>
                  <a:pt x="64824" y="0"/>
                </a:moveTo>
                <a:lnTo>
                  <a:pt x="0" y="60995"/>
                </a:lnTo>
                <a:lnTo>
                  <a:pt x="1649" y="62209"/>
                </a:lnTo>
                <a:lnTo>
                  <a:pt x="67110" y="609"/>
                </a:lnTo>
                <a:lnTo>
                  <a:pt x="64824" y="0"/>
                </a:lnTo>
                <a:close/>
              </a:path>
            </a:pathLst>
          </a:custGeom>
          <a:solidFill>
            <a:srgbClr val="AEB0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3013515" y="2571927"/>
            <a:ext cx="66675" cy="61594"/>
          </a:xfrm>
          <a:custGeom>
            <a:avLst/>
            <a:gdLst/>
            <a:ahLst/>
            <a:cxnLst/>
            <a:rect l="l" t="t" r="r" b="b"/>
            <a:pathLst>
              <a:path w="66675" h="61594">
                <a:moveTo>
                  <a:pt x="64215" y="0"/>
                </a:moveTo>
                <a:lnTo>
                  <a:pt x="0" y="60406"/>
                </a:lnTo>
                <a:lnTo>
                  <a:pt x="124" y="60556"/>
                </a:lnTo>
                <a:lnTo>
                  <a:pt x="1542" y="61600"/>
                </a:lnTo>
                <a:lnTo>
                  <a:pt x="66361" y="609"/>
                </a:lnTo>
                <a:lnTo>
                  <a:pt x="64215" y="0"/>
                </a:lnTo>
                <a:close/>
              </a:path>
            </a:pathLst>
          </a:custGeom>
          <a:solidFill>
            <a:srgbClr val="ABAD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3012344" y="2571280"/>
            <a:ext cx="65405" cy="61594"/>
          </a:xfrm>
          <a:custGeom>
            <a:avLst/>
            <a:gdLst/>
            <a:ahLst/>
            <a:cxnLst/>
            <a:rect l="l" t="t" r="r" b="b"/>
            <a:pathLst>
              <a:path w="65405" h="61594">
                <a:moveTo>
                  <a:pt x="63379" y="0"/>
                </a:moveTo>
                <a:lnTo>
                  <a:pt x="0" y="59643"/>
                </a:lnTo>
                <a:lnTo>
                  <a:pt x="1176" y="61060"/>
                </a:lnTo>
                <a:lnTo>
                  <a:pt x="65386" y="634"/>
                </a:lnTo>
                <a:lnTo>
                  <a:pt x="64700" y="431"/>
                </a:lnTo>
                <a:lnTo>
                  <a:pt x="63379" y="0"/>
                </a:lnTo>
                <a:close/>
              </a:path>
            </a:pathLst>
          </a:custGeom>
          <a:solidFill>
            <a:srgbClr val="A9AB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3011207" y="2570619"/>
            <a:ext cx="64769" cy="60325"/>
          </a:xfrm>
          <a:custGeom>
            <a:avLst/>
            <a:gdLst/>
            <a:ahLst/>
            <a:cxnLst/>
            <a:rect l="l" t="t" r="r" b="b"/>
            <a:pathLst>
              <a:path w="64769" h="60325">
                <a:moveTo>
                  <a:pt x="62637" y="0"/>
                </a:moveTo>
                <a:lnTo>
                  <a:pt x="0" y="58933"/>
                </a:lnTo>
                <a:lnTo>
                  <a:pt x="1131" y="60297"/>
                </a:lnTo>
                <a:lnTo>
                  <a:pt x="64529" y="660"/>
                </a:lnTo>
                <a:lnTo>
                  <a:pt x="63247" y="228"/>
                </a:lnTo>
                <a:lnTo>
                  <a:pt x="62637" y="0"/>
                </a:lnTo>
                <a:close/>
              </a:path>
            </a:pathLst>
          </a:custGeom>
          <a:solidFill>
            <a:srgbClr val="A7A9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3010114" y="2569921"/>
            <a:ext cx="64135" cy="59690"/>
          </a:xfrm>
          <a:custGeom>
            <a:avLst/>
            <a:gdLst/>
            <a:ahLst/>
            <a:cxnLst/>
            <a:rect l="l" t="t" r="r" b="b"/>
            <a:pathLst>
              <a:path w="64135" h="59689">
                <a:moveTo>
                  <a:pt x="61977" y="0"/>
                </a:moveTo>
                <a:lnTo>
                  <a:pt x="0" y="58315"/>
                </a:lnTo>
                <a:lnTo>
                  <a:pt x="1098" y="59639"/>
                </a:lnTo>
                <a:lnTo>
                  <a:pt x="63730" y="698"/>
                </a:lnTo>
                <a:lnTo>
                  <a:pt x="61977" y="0"/>
                </a:lnTo>
                <a:close/>
              </a:path>
            </a:pathLst>
          </a:custGeom>
          <a:solidFill>
            <a:srgbClr val="A5A7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3009048" y="2569184"/>
            <a:ext cx="63500" cy="59055"/>
          </a:xfrm>
          <a:custGeom>
            <a:avLst/>
            <a:gdLst/>
            <a:ahLst/>
            <a:cxnLst/>
            <a:rect l="l" t="t" r="r" b="b"/>
            <a:pathLst>
              <a:path w="63500" h="59055">
                <a:moveTo>
                  <a:pt x="61405" y="0"/>
                </a:moveTo>
                <a:lnTo>
                  <a:pt x="0" y="57768"/>
                </a:lnTo>
                <a:lnTo>
                  <a:pt x="1065" y="59052"/>
                </a:lnTo>
                <a:lnTo>
                  <a:pt x="63043" y="736"/>
                </a:lnTo>
                <a:lnTo>
                  <a:pt x="61925" y="253"/>
                </a:lnTo>
                <a:lnTo>
                  <a:pt x="61405" y="0"/>
                </a:lnTo>
                <a:close/>
              </a:path>
            </a:pathLst>
          </a:custGeom>
          <a:solidFill>
            <a:srgbClr val="A2A5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3008015" y="2568397"/>
            <a:ext cx="62865" cy="59055"/>
          </a:xfrm>
          <a:custGeom>
            <a:avLst/>
            <a:gdLst/>
            <a:ahLst/>
            <a:cxnLst/>
            <a:rect l="l" t="t" r="r" b="b"/>
            <a:pathLst>
              <a:path w="62864" h="59055">
                <a:moveTo>
                  <a:pt x="60913" y="0"/>
                </a:moveTo>
                <a:lnTo>
                  <a:pt x="0" y="57311"/>
                </a:lnTo>
                <a:lnTo>
                  <a:pt x="1044" y="58569"/>
                </a:lnTo>
                <a:lnTo>
                  <a:pt x="62437" y="800"/>
                </a:lnTo>
                <a:lnTo>
                  <a:pt x="61891" y="533"/>
                </a:lnTo>
                <a:lnTo>
                  <a:pt x="60913" y="0"/>
                </a:lnTo>
                <a:close/>
              </a:path>
            </a:pathLst>
          </a:custGeom>
          <a:solidFill>
            <a:srgbClr val="A0A2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3007004" y="2567546"/>
            <a:ext cx="62230" cy="58419"/>
          </a:xfrm>
          <a:custGeom>
            <a:avLst/>
            <a:gdLst/>
            <a:ahLst/>
            <a:cxnLst/>
            <a:rect l="l" t="t" r="r" b="b"/>
            <a:pathLst>
              <a:path w="62230" h="58419">
                <a:moveTo>
                  <a:pt x="60515" y="0"/>
                </a:moveTo>
                <a:lnTo>
                  <a:pt x="0" y="56943"/>
                </a:lnTo>
                <a:lnTo>
                  <a:pt x="1011" y="58162"/>
                </a:lnTo>
                <a:lnTo>
                  <a:pt x="61925" y="850"/>
                </a:lnTo>
                <a:lnTo>
                  <a:pt x="61404" y="584"/>
                </a:lnTo>
                <a:lnTo>
                  <a:pt x="60515" y="0"/>
                </a:lnTo>
                <a:close/>
              </a:path>
            </a:pathLst>
          </a:custGeom>
          <a:solidFill>
            <a:srgbClr val="9EA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3006306" y="2566593"/>
            <a:ext cx="61594" cy="58419"/>
          </a:xfrm>
          <a:custGeom>
            <a:avLst/>
            <a:gdLst/>
            <a:ahLst/>
            <a:cxnLst/>
            <a:rect l="l" t="t" r="r" b="b"/>
            <a:pathLst>
              <a:path w="61594" h="58419">
                <a:moveTo>
                  <a:pt x="59956" y="0"/>
                </a:moveTo>
                <a:lnTo>
                  <a:pt x="0" y="56411"/>
                </a:lnTo>
                <a:lnTo>
                  <a:pt x="36" y="57099"/>
                </a:lnTo>
                <a:lnTo>
                  <a:pt x="691" y="57888"/>
                </a:lnTo>
                <a:lnTo>
                  <a:pt x="61213" y="952"/>
                </a:lnTo>
                <a:lnTo>
                  <a:pt x="60324" y="330"/>
                </a:lnTo>
                <a:lnTo>
                  <a:pt x="59956" y="0"/>
                </a:lnTo>
                <a:close/>
              </a:path>
            </a:pathLst>
          </a:custGeom>
          <a:solidFill>
            <a:srgbClr val="9C9E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3006200" y="2565488"/>
            <a:ext cx="60325" cy="57785"/>
          </a:xfrm>
          <a:custGeom>
            <a:avLst/>
            <a:gdLst/>
            <a:ahLst/>
            <a:cxnLst/>
            <a:rect l="l" t="t" r="r" b="b"/>
            <a:pathLst>
              <a:path w="60325" h="57785">
                <a:moveTo>
                  <a:pt x="58995" y="0"/>
                </a:moveTo>
                <a:lnTo>
                  <a:pt x="0" y="55517"/>
                </a:lnTo>
                <a:lnTo>
                  <a:pt x="106" y="57516"/>
                </a:lnTo>
                <a:lnTo>
                  <a:pt x="60062" y="1104"/>
                </a:lnTo>
                <a:lnTo>
                  <a:pt x="59643" y="736"/>
                </a:lnTo>
                <a:lnTo>
                  <a:pt x="59287" y="380"/>
                </a:lnTo>
                <a:lnTo>
                  <a:pt x="58995" y="0"/>
                </a:lnTo>
                <a:close/>
              </a:path>
            </a:pathLst>
          </a:custGeom>
          <a:solidFill>
            <a:srgbClr val="9A9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3006090" y="2564066"/>
            <a:ext cx="59690" cy="57150"/>
          </a:xfrm>
          <a:custGeom>
            <a:avLst/>
            <a:gdLst/>
            <a:ahLst/>
            <a:cxnLst/>
            <a:rect l="l" t="t" r="r" b="b"/>
            <a:pathLst>
              <a:path w="59689" h="57150">
                <a:moveTo>
                  <a:pt x="58330" y="0"/>
                </a:moveTo>
                <a:lnTo>
                  <a:pt x="0" y="54877"/>
                </a:lnTo>
                <a:lnTo>
                  <a:pt x="109" y="56927"/>
                </a:lnTo>
                <a:lnTo>
                  <a:pt x="59105" y="1422"/>
                </a:lnTo>
                <a:lnTo>
                  <a:pt x="58736" y="952"/>
                </a:lnTo>
                <a:lnTo>
                  <a:pt x="58482" y="469"/>
                </a:lnTo>
                <a:lnTo>
                  <a:pt x="58330" y="0"/>
                </a:lnTo>
                <a:close/>
              </a:path>
            </a:pathLst>
          </a:custGeom>
          <a:solidFill>
            <a:srgbClr val="979A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3005988" y="2561399"/>
            <a:ext cx="59055" cy="57785"/>
          </a:xfrm>
          <a:custGeom>
            <a:avLst/>
            <a:gdLst/>
            <a:ahLst/>
            <a:cxnLst/>
            <a:rect l="l" t="t" r="r" b="b"/>
            <a:pathLst>
              <a:path w="59055" h="57785">
                <a:moveTo>
                  <a:pt x="58864" y="0"/>
                </a:moveTo>
                <a:lnTo>
                  <a:pt x="0" y="55384"/>
                </a:lnTo>
                <a:lnTo>
                  <a:pt x="102" y="57555"/>
                </a:lnTo>
                <a:lnTo>
                  <a:pt x="58445" y="2666"/>
                </a:lnTo>
                <a:lnTo>
                  <a:pt x="58178" y="1790"/>
                </a:lnTo>
                <a:lnTo>
                  <a:pt x="58305" y="888"/>
                </a:lnTo>
                <a:lnTo>
                  <a:pt x="58864" y="0"/>
                </a:lnTo>
                <a:close/>
              </a:path>
            </a:pathLst>
          </a:custGeom>
          <a:solidFill>
            <a:srgbClr val="9597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3043923" y="2496503"/>
            <a:ext cx="78105" cy="82550"/>
          </a:xfrm>
          <a:custGeom>
            <a:avLst/>
            <a:gdLst/>
            <a:ahLst/>
            <a:cxnLst/>
            <a:rect l="l" t="t" r="r" b="b"/>
            <a:pathLst>
              <a:path w="78105" h="82550">
                <a:moveTo>
                  <a:pt x="478" y="0"/>
                </a:moveTo>
                <a:lnTo>
                  <a:pt x="0" y="163"/>
                </a:lnTo>
                <a:lnTo>
                  <a:pt x="76925" y="81889"/>
                </a:lnTo>
                <a:lnTo>
                  <a:pt x="77612" y="81941"/>
                </a:lnTo>
                <a:lnTo>
                  <a:pt x="478" y="0"/>
                </a:lnTo>
                <a:close/>
              </a:path>
            </a:pathLst>
          </a:custGeom>
          <a:solidFill>
            <a:srgbClr val="C0C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3042920" y="2496667"/>
            <a:ext cx="78105" cy="81915"/>
          </a:xfrm>
          <a:custGeom>
            <a:avLst/>
            <a:gdLst/>
            <a:ahLst/>
            <a:cxnLst/>
            <a:rect l="l" t="t" r="r" b="b"/>
            <a:pathLst>
              <a:path w="78105" h="81914">
                <a:moveTo>
                  <a:pt x="1003" y="0"/>
                </a:moveTo>
                <a:lnTo>
                  <a:pt x="0" y="342"/>
                </a:lnTo>
                <a:lnTo>
                  <a:pt x="76481" y="81595"/>
                </a:lnTo>
                <a:lnTo>
                  <a:pt x="77915" y="81724"/>
                </a:lnTo>
                <a:lnTo>
                  <a:pt x="1003" y="0"/>
                </a:lnTo>
                <a:close/>
              </a:path>
            </a:pathLst>
          </a:custGeom>
          <a:solidFill>
            <a:srgbClr val="BEC0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3041916" y="2497010"/>
            <a:ext cx="78105" cy="81280"/>
          </a:xfrm>
          <a:custGeom>
            <a:avLst/>
            <a:gdLst/>
            <a:ahLst/>
            <a:cxnLst/>
            <a:rect l="l" t="t" r="r" b="b"/>
            <a:pathLst>
              <a:path w="78105" h="81280">
                <a:moveTo>
                  <a:pt x="1003" y="0"/>
                </a:moveTo>
                <a:lnTo>
                  <a:pt x="0" y="330"/>
                </a:lnTo>
                <a:lnTo>
                  <a:pt x="76050" y="81124"/>
                </a:lnTo>
                <a:lnTo>
                  <a:pt x="77484" y="81252"/>
                </a:lnTo>
                <a:lnTo>
                  <a:pt x="1003" y="0"/>
                </a:lnTo>
                <a:close/>
              </a:path>
            </a:pathLst>
          </a:custGeom>
          <a:solidFill>
            <a:srgbClr val="BBBD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3040938" y="2497340"/>
            <a:ext cx="77470" cy="81280"/>
          </a:xfrm>
          <a:custGeom>
            <a:avLst/>
            <a:gdLst/>
            <a:ahLst/>
            <a:cxnLst/>
            <a:rect l="l" t="t" r="r" b="b"/>
            <a:pathLst>
              <a:path w="77469" h="81280">
                <a:moveTo>
                  <a:pt x="977" y="0"/>
                </a:moveTo>
                <a:lnTo>
                  <a:pt x="0" y="317"/>
                </a:lnTo>
                <a:lnTo>
                  <a:pt x="75607" y="80666"/>
                </a:lnTo>
                <a:lnTo>
                  <a:pt x="77028" y="80793"/>
                </a:lnTo>
                <a:lnTo>
                  <a:pt x="977" y="0"/>
                </a:lnTo>
                <a:close/>
              </a:path>
            </a:pathLst>
          </a:custGeom>
          <a:solidFill>
            <a:srgbClr val="B9B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3039897" y="2497670"/>
            <a:ext cx="76835" cy="80645"/>
          </a:xfrm>
          <a:custGeom>
            <a:avLst/>
            <a:gdLst/>
            <a:ahLst/>
            <a:cxnLst/>
            <a:rect l="l" t="t" r="r" b="b"/>
            <a:pathLst>
              <a:path w="76835" h="80644">
                <a:moveTo>
                  <a:pt x="1028" y="0"/>
                </a:moveTo>
                <a:lnTo>
                  <a:pt x="0" y="330"/>
                </a:lnTo>
                <a:lnTo>
                  <a:pt x="75185" y="80205"/>
                </a:lnTo>
                <a:lnTo>
                  <a:pt x="76649" y="80336"/>
                </a:lnTo>
                <a:lnTo>
                  <a:pt x="1028" y="0"/>
                </a:lnTo>
                <a:close/>
              </a:path>
            </a:pathLst>
          </a:custGeom>
          <a:solidFill>
            <a:srgbClr val="B7B9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3038855" y="2498001"/>
            <a:ext cx="76835" cy="80010"/>
          </a:xfrm>
          <a:custGeom>
            <a:avLst/>
            <a:gdLst/>
            <a:ahLst/>
            <a:cxnLst/>
            <a:rect l="l" t="t" r="r" b="b"/>
            <a:pathLst>
              <a:path w="76835" h="80010">
                <a:moveTo>
                  <a:pt x="1054" y="0"/>
                </a:moveTo>
                <a:lnTo>
                  <a:pt x="698" y="126"/>
                </a:lnTo>
                <a:lnTo>
                  <a:pt x="0" y="330"/>
                </a:lnTo>
                <a:lnTo>
                  <a:pt x="74735" y="79741"/>
                </a:lnTo>
                <a:lnTo>
                  <a:pt x="76227" y="79874"/>
                </a:lnTo>
                <a:lnTo>
                  <a:pt x="1054" y="0"/>
                </a:lnTo>
                <a:close/>
              </a:path>
            </a:pathLst>
          </a:custGeom>
          <a:solidFill>
            <a:srgbClr val="B4B6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3037827" y="2498344"/>
            <a:ext cx="76200" cy="80010"/>
          </a:xfrm>
          <a:custGeom>
            <a:avLst/>
            <a:gdLst/>
            <a:ahLst/>
            <a:cxnLst/>
            <a:rect l="l" t="t" r="r" b="b"/>
            <a:pathLst>
              <a:path w="76200" h="80010">
                <a:moveTo>
                  <a:pt x="1028" y="0"/>
                </a:moveTo>
                <a:lnTo>
                  <a:pt x="0" y="317"/>
                </a:lnTo>
                <a:lnTo>
                  <a:pt x="74313" y="79268"/>
                </a:lnTo>
                <a:lnTo>
                  <a:pt x="75763" y="79398"/>
                </a:lnTo>
                <a:lnTo>
                  <a:pt x="1028" y="0"/>
                </a:lnTo>
                <a:close/>
              </a:path>
            </a:pathLst>
          </a:custGeom>
          <a:solidFill>
            <a:srgbClr val="B2B4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3036773" y="2498661"/>
            <a:ext cx="75565" cy="79375"/>
          </a:xfrm>
          <a:custGeom>
            <a:avLst/>
            <a:gdLst/>
            <a:ahLst/>
            <a:cxnLst/>
            <a:rect l="l" t="t" r="r" b="b"/>
            <a:pathLst>
              <a:path w="75564" h="79375">
                <a:moveTo>
                  <a:pt x="1041" y="0"/>
                </a:moveTo>
                <a:lnTo>
                  <a:pt x="0" y="317"/>
                </a:lnTo>
                <a:lnTo>
                  <a:pt x="73889" y="78818"/>
                </a:lnTo>
                <a:lnTo>
                  <a:pt x="75340" y="78948"/>
                </a:lnTo>
                <a:lnTo>
                  <a:pt x="1041" y="0"/>
                </a:lnTo>
                <a:close/>
              </a:path>
            </a:pathLst>
          </a:custGeom>
          <a:solidFill>
            <a:srgbClr val="B0B2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3035668" y="2498991"/>
            <a:ext cx="75565" cy="78740"/>
          </a:xfrm>
          <a:custGeom>
            <a:avLst/>
            <a:gdLst/>
            <a:ahLst/>
            <a:cxnLst/>
            <a:rect l="l" t="t" r="r" b="b"/>
            <a:pathLst>
              <a:path w="75564" h="78739">
                <a:moveTo>
                  <a:pt x="1104" y="0"/>
                </a:moveTo>
                <a:lnTo>
                  <a:pt x="0" y="330"/>
                </a:lnTo>
                <a:lnTo>
                  <a:pt x="73404" y="78345"/>
                </a:lnTo>
                <a:lnTo>
                  <a:pt x="74994" y="78487"/>
                </a:lnTo>
                <a:lnTo>
                  <a:pt x="1104" y="0"/>
                </a:lnTo>
                <a:close/>
              </a:path>
            </a:pathLst>
          </a:custGeom>
          <a:solidFill>
            <a:srgbClr val="AEB0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3034563" y="2499321"/>
            <a:ext cx="74930" cy="78105"/>
          </a:xfrm>
          <a:custGeom>
            <a:avLst/>
            <a:gdLst/>
            <a:ahLst/>
            <a:cxnLst/>
            <a:rect l="l" t="t" r="r" b="b"/>
            <a:pathLst>
              <a:path w="74930" h="78105">
                <a:moveTo>
                  <a:pt x="1104" y="0"/>
                </a:moveTo>
                <a:lnTo>
                  <a:pt x="0" y="330"/>
                </a:lnTo>
                <a:lnTo>
                  <a:pt x="72986" y="77878"/>
                </a:lnTo>
                <a:lnTo>
                  <a:pt x="74536" y="78017"/>
                </a:lnTo>
                <a:lnTo>
                  <a:pt x="1104" y="0"/>
                </a:lnTo>
                <a:close/>
              </a:path>
            </a:pathLst>
          </a:custGeom>
          <a:solidFill>
            <a:srgbClr val="ABAD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3033471" y="2499652"/>
            <a:ext cx="74295" cy="78105"/>
          </a:xfrm>
          <a:custGeom>
            <a:avLst/>
            <a:gdLst/>
            <a:ahLst/>
            <a:cxnLst/>
            <a:rect l="l" t="t" r="r" b="b"/>
            <a:pathLst>
              <a:path w="74294" h="78105">
                <a:moveTo>
                  <a:pt x="1092" y="0"/>
                </a:moveTo>
                <a:lnTo>
                  <a:pt x="0" y="304"/>
                </a:lnTo>
                <a:lnTo>
                  <a:pt x="72570" y="77413"/>
                </a:lnTo>
                <a:lnTo>
                  <a:pt x="74078" y="77548"/>
                </a:lnTo>
                <a:lnTo>
                  <a:pt x="1092" y="0"/>
                </a:lnTo>
                <a:close/>
              </a:path>
            </a:pathLst>
          </a:custGeom>
          <a:solidFill>
            <a:srgbClr val="A9AB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3032239" y="2499969"/>
            <a:ext cx="74295" cy="77470"/>
          </a:xfrm>
          <a:custGeom>
            <a:avLst/>
            <a:gdLst/>
            <a:ahLst/>
            <a:cxnLst/>
            <a:rect l="l" t="t" r="r" b="b"/>
            <a:pathLst>
              <a:path w="74294" h="77469">
                <a:moveTo>
                  <a:pt x="1231" y="0"/>
                </a:moveTo>
                <a:lnTo>
                  <a:pt x="0" y="342"/>
                </a:lnTo>
                <a:lnTo>
                  <a:pt x="72111" y="76943"/>
                </a:lnTo>
                <a:lnTo>
                  <a:pt x="73802" y="77095"/>
                </a:lnTo>
                <a:lnTo>
                  <a:pt x="1231" y="0"/>
                </a:lnTo>
                <a:close/>
              </a:path>
            </a:pathLst>
          </a:custGeom>
          <a:solidFill>
            <a:srgbClr val="A7A9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3031045" y="2500312"/>
            <a:ext cx="73660" cy="76835"/>
          </a:xfrm>
          <a:custGeom>
            <a:avLst/>
            <a:gdLst/>
            <a:ahLst/>
            <a:cxnLst/>
            <a:rect l="l" t="t" r="r" b="b"/>
            <a:pathLst>
              <a:path w="73660" h="76835">
                <a:moveTo>
                  <a:pt x="1206" y="0"/>
                </a:moveTo>
                <a:lnTo>
                  <a:pt x="0" y="330"/>
                </a:lnTo>
                <a:lnTo>
                  <a:pt x="71668" y="76454"/>
                </a:lnTo>
                <a:lnTo>
                  <a:pt x="73318" y="76602"/>
                </a:lnTo>
                <a:lnTo>
                  <a:pt x="1206" y="0"/>
                </a:lnTo>
                <a:close/>
              </a:path>
            </a:pathLst>
          </a:custGeom>
          <a:solidFill>
            <a:srgbClr val="A5A7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3029813" y="2500642"/>
            <a:ext cx="73025" cy="76200"/>
          </a:xfrm>
          <a:custGeom>
            <a:avLst/>
            <a:gdLst/>
            <a:ahLst/>
            <a:cxnLst/>
            <a:rect l="l" t="t" r="r" b="b"/>
            <a:pathLst>
              <a:path w="73025" h="76200">
                <a:moveTo>
                  <a:pt x="1231" y="0"/>
                </a:moveTo>
                <a:lnTo>
                  <a:pt x="0" y="330"/>
                </a:lnTo>
                <a:lnTo>
                  <a:pt x="71133" y="75919"/>
                </a:lnTo>
                <a:lnTo>
                  <a:pt x="72886" y="76122"/>
                </a:lnTo>
                <a:lnTo>
                  <a:pt x="1231" y="0"/>
                </a:lnTo>
                <a:close/>
              </a:path>
            </a:pathLst>
          </a:custGeom>
          <a:solidFill>
            <a:srgbClr val="A2A5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3028416" y="2500972"/>
            <a:ext cx="73025" cy="76200"/>
          </a:xfrm>
          <a:custGeom>
            <a:avLst/>
            <a:gdLst/>
            <a:ahLst/>
            <a:cxnLst/>
            <a:rect l="l" t="t" r="r" b="b"/>
            <a:pathLst>
              <a:path w="73025" h="76200">
                <a:moveTo>
                  <a:pt x="1397" y="0"/>
                </a:moveTo>
                <a:lnTo>
                  <a:pt x="457" y="253"/>
                </a:lnTo>
                <a:lnTo>
                  <a:pt x="0" y="355"/>
                </a:lnTo>
                <a:lnTo>
                  <a:pt x="70479" y="75235"/>
                </a:lnTo>
                <a:lnTo>
                  <a:pt x="72545" y="75591"/>
                </a:lnTo>
                <a:lnTo>
                  <a:pt x="1397" y="0"/>
                </a:lnTo>
                <a:close/>
              </a:path>
            </a:pathLst>
          </a:custGeom>
          <a:solidFill>
            <a:srgbClr val="A0A2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3027057" y="2501328"/>
            <a:ext cx="72390" cy="74930"/>
          </a:xfrm>
          <a:custGeom>
            <a:avLst/>
            <a:gdLst/>
            <a:ahLst/>
            <a:cxnLst/>
            <a:rect l="l" t="t" r="r" b="b"/>
            <a:pathLst>
              <a:path w="72389" h="74930">
                <a:moveTo>
                  <a:pt x="1358" y="0"/>
                </a:moveTo>
                <a:lnTo>
                  <a:pt x="0" y="342"/>
                </a:lnTo>
                <a:lnTo>
                  <a:pt x="69832" y="74534"/>
                </a:lnTo>
                <a:lnTo>
                  <a:pt x="71823" y="74877"/>
                </a:lnTo>
                <a:lnTo>
                  <a:pt x="1358" y="0"/>
                </a:lnTo>
                <a:close/>
              </a:path>
            </a:pathLst>
          </a:custGeom>
          <a:solidFill>
            <a:srgbClr val="9EA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3025381" y="2501671"/>
            <a:ext cx="71755" cy="74295"/>
          </a:xfrm>
          <a:custGeom>
            <a:avLst/>
            <a:gdLst/>
            <a:ahLst/>
            <a:cxnLst/>
            <a:rect l="l" t="t" r="r" b="b"/>
            <a:pathLst>
              <a:path w="71755" h="74294">
                <a:moveTo>
                  <a:pt x="1676" y="0"/>
                </a:moveTo>
                <a:lnTo>
                  <a:pt x="0" y="393"/>
                </a:lnTo>
                <a:lnTo>
                  <a:pt x="69071" y="73770"/>
                </a:lnTo>
                <a:lnTo>
                  <a:pt x="71508" y="74190"/>
                </a:lnTo>
                <a:lnTo>
                  <a:pt x="1676" y="0"/>
                </a:lnTo>
                <a:close/>
              </a:path>
            </a:pathLst>
          </a:custGeom>
          <a:solidFill>
            <a:srgbClr val="9C9E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3023654" y="2502065"/>
            <a:ext cx="71120" cy="73660"/>
          </a:xfrm>
          <a:custGeom>
            <a:avLst/>
            <a:gdLst/>
            <a:ahLst/>
            <a:cxnLst/>
            <a:rect l="l" t="t" r="r" b="b"/>
            <a:pathLst>
              <a:path w="71119" h="73660">
                <a:moveTo>
                  <a:pt x="1727" y="0"/>
                </a:moveTo>
                <a:lnTo>
                  <a:pt x="0" y="381"/>
                </a:lnTo>
                <a:lnTo>
                  <a:pt x="68299" y="72945"/>
                </a:lnTo>
                <a:lnTo>
                  <a:pt x="70799" y="73377"/>
                </a:lnTo>
                <a:lnTo>
                  <a:pt x="1727" y="0"/>
                </a:lnTo>
                <a:close/>
              </a:path>
            </a:pathLst>
          </a:custGeom>
          <a:solidFill>
            <a:srgbClr val="9A9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3021393" y="2502446"/>
            <a:ext cx="71120" cy="73025"/>
          </a:xfrm>
          <a:custGeom>
            <a:avLst/>
            <a:gdLst/>
            <a:ahLst/>
            <a:cxnLst/>
            <a:rect l="l" t="t" r="r" b="b"/>
            <a:pathLst>
              <a:path w="71119" h="73025">
                <a:moveTo>
                  <a:pt x="2260" y="0"/>
                </a:moveTo>
                <a:lnTo>
                  <a:pt x="1498" y="165"/>
                </a:lnTo>
                <a:lnTo>
                  <a:pt x="0" y="444"/>
                </a:lnTo>
                <a:lnTo>
                  <a:pt x="67363" y="72013"/>
                </a:lnTo>
                <a:lnTo>
                  <a:pt x="70559" y="72564"/>
                </a:lnTo>
                <a:lnTo>
                  <a:pt x="2260" y="0"/>
                </a:lnTo>
                <a:close/>
              </a:path>
            </a:pathLst>
          </a:custGeom>
          <a:solidFill>
            <a:srgbClr val="979A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3005980" y="2502616"/>
            <a:ext cx="83185" cy="72390"/>
          </a:xfrm>
          <a:custGeom>
            <a:avLst/>
            <a:gdLst/>
            <a:ahLst/>
            <a:cxnLst/>
            <a:rect l="l" t="t" r="r" b="b"/>
            <a:pathLst>
              <a:path w="83185" h="72389">
                <a:moveTo>
                  <a:pt x="0" y="0"/>
                </a:moveTo>
                <a:lnTo>
                  <a:pt x="59623" y="63343"/>
                </a:lnTo>
                <a:lnTo>
                  <a:pt x="66639" y="67518"/>
                </a:lnTo>
                <a:lnTo>
                  <a:pt x="78911" y="71176"/>
                </a:lnTo>
                <a:lnTo>
                  <a:pt x="82777" y="71843"/>
                </a:lnTo>
                <a:lnTo>
                  <a:pt x="16883" y="1836"/>
                </a:lnTo>
                <a:lnTo>
                  <a:pt x="7209" y="1836"/>
                </a:lnTo>
                <a:lnTo>
                  <a:pt x="1672" y="1759"/>
                </a:lnTo>
                <a:lnTo>
                  <a:pt x="0" y="0"/>
                </a:lnTo>
                <a:close/>
              </a:path>
              <a:path w="83185" h="72389">
                <a:moveTo>
                  <a:pt x="15413" y="274"/>
                </a:moveTo>
                <a:lnTo>
                  <a:pt x="7209" y="1836"/>
                </a:lnTo>
                <a:lnTo>
                  <a:pt x="16883" y="1836"/>
                </a:lnTo>
                <a:lnTo>
                  <a:pt x="15413" y="274"/>
                </a:lnTo>
                <a:close/>
              </a:path>
            </a:pathLst>
          </a:custGeom>
          <a:solidFill>
            <a:srgbClr val="9597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3044275" y="2265679"/>
            <a:ext cx="0" cy="231140"/>
          </a:xfrm>
          <a:custGeom>
            <a:avLst/>
            <a:gdLst/>
            <a:ahLst/>
            <a:cxnLst/>
            <a:rect l="l" t="t" r="r" b="b"/>
            <a:pathLst>
              <a:path h="231139">
                <a:moveTo>
                  <a:pt x="0" y="0"/>
                </a:moveTo>
                <a:lnTo>
                  <a:pt x="0" y="231139"/>
                </a:lnTo>
              </a:path>
            </a:pathLst>
          </a:custGeom>
          <a:ln w="3175">
            <a:solidFill>
              <a:srgbClr val="C0C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3043212" y="2264575"/>
            <a:ext cx="0" cy="233045"/>
          </a:xfrm>
          <a:custGeom>
            <a:avLst/>
            <a:gdLst/>
            <a:ahLst/>
            <a:cxnLst/>
            <a:rect l="l" t="t" r="r" b="b"/>
            <a:pathLst>
              <a:path h="233044">
                <a:moveTo>
                  <a:pt x="0" y="0"/>
                </a:moveTo>
                <a:lnTo>
                  <a:pt x="0" y="232569"/>
                </a:lnTo>
              </a:path>
            </a:pathLst>
          </a:custGeom>
          <a:ln w="3175">
            <a:solidFill>
              <a:srgbClr val="BEC0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3041808" y="2263089"/>
            <a:ext cx="0" cy="234950"/>
          </a:xfrm>
          <a:custGeom>
            <a:avLst/>
            <a:gdLst/>
            <a:ahLst/>
            <a:cxnLst/>
            <a:rect l="l" t="t" r="r" b="b"/>
            <a:pathLst>
              <a:path h="234950">
                <a:moveTo>
                  <a:pt x="0" y="0"/>
                </a:moveTo>
                <a:lnTo>
                  <a:pt x="0" y="234477"/>
                </a:lnTo>
              </a:path>
            </a:pathLst>
          </a:custGeom>
          <a:ln w="3175">
            <a:solidFill>
              <a:srgbClr val="BBBD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3040405" y="2261603"/>
            <a:ext cx="0" cy="236854"/>
          </a:xfrm>
          <a:custGeom>
            <a:avLst/>
            <a:gdLst/>
            <a:ahLst/>
            <a:cxnLst/>
            <a:rect l="l" t="t" r="r" b="b"/>
            <a:pathLst>
              <a:path h="236855">
                <a:moveTo>
                  <a:pt x="0" y="0"/>
                </a:moveTo>
                <a:lnTo>
                  <a:pt x="0" y="236386"/>
                </a:lnTo>
              </a:path>
            </a:pathLst>
          </a:custGeom>
          <a:ln w="3175">
            <a:solidFill>
              <a:srgbClr val="B9BB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3039014" y="2260092"/>
            <a:ext cx="0" cy="238760"/>
          </a:xfrm>
          <a:custGeom>
            <a:avLst/>
            <a:gdLst/>
            <a:ahLst/>
            <a:cxnLst/>
            <a:rect l="l" t="t" r="r" b="b"/>
            <a:pathLst>
              <a:path h="238760">
                <a:moveTo>
                  <a:pt x="0" y="0"/>
                </a:moveTo>
                <a:lnTo>
                  <a:pt x="0" y="238316"/>
                </a:lnTo>
              </a:path>
            </a:pathLst>
          </a:custGeom>
          <a:ln w="3175">
            <a:solidFill>
              <a:srgbClr val="B7B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3037643" y="2258580"/>
            <a:ext cx="0" cy="240665"/>
          </a:xfrm>
          <a:custGeom>
            <a:avLst/>
            <a:gdLst/>
            <a:ahLst/>
            <a:cxnLst/>
            <a:rect l="l" t="t" r="r" b="b"/>
            <a:pathLst>
              <a:path h="240664">
                <a:moveTo>
                  <a:pt x="0" y="0"/>
                </a:moveTo>
                <a:lnTo>
                  <a:pt x="0" y="240242"/>
                </a:lnTo>
              </a:path>
            </a:pathLst>
          </a:custGeom>
          <a:ln w="3175">
            <a:solidFill>
              <a:srgbClr val="B4B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3036265" y="2257044"/>
            <a:ext cx="0" cy="242570"/>
          </a:xfrm>
          <a:custGeom>
            <a:avLst/>
            <a:gdLst/>
            <a:ahLst/>
            <a:cxnLst/>
            <a:rect l="l" t="t" r="r" b="b"/>
            <a:pathLst>
              <a:path h="242569">
                <a:moveTo>
                  <a:pt x="0" y="0"/>
                </a:moveTo>
                <a:lnTo>
                  <a:pt x="0" y="242198"/>
                </a:lnTo>
              </a:path>
            </a:pathLst>
          </a:custGeom>
          <a:ln w="3175">
            <a:solidFill>
              <a:srgbClr val="B2B4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3034893" y="2255494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4159"/>
                </a:lnTo>
              </a:path>
            </a:pathLst>
          </a:custGeom>
          <a:ln w="3175">
            <a:solidFill>
              <a:srgbClr val="B0B2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3033528" y="2253907"/>
            <a:ext cx="0" cy="246379"/>
          </a:xfrm>
          <a:custGeom>
            <a:avLst/>
            <a:gdLst/>
            <a:ahLst/>
            <a:cxnLst/>
            <a:rect l="l" t="t" r="r" b="b"/>
            <a:pathLst>
              <a:path h="246380">
                <a:moveTo>
                  <a:pt x="0" y="0"/>
                </a:moveTo>
                <a:lnTo>
                  <a:pt x="0" y="246165"/>
                </a:lnTo>
              </a:path>
            </a:pathLst>
          </a:custGeom>
          <a:ln w="3175">
            <a:solidFill>
              <a:srgbClr val="AEB0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3032137" y="2252268"/>
            <a:ext cx="0" cy="248285"/>
          </a:xfrm>
          <a:custGeom>
            <a:avLst/>
            <a:gdLst/>
            <a:ahLst/>
            <a:cxnLst/>
            <a:rect l="l" t="t" r="r" b="b"/>
            <a:pathLst>
              <a:path h="248285">
                <a:moveTo>
                  <a:pt x="0" y="0"/>
                </a:moveTo>
                <a:lnTo>
                  <a:pt x="0" y="248226"/>
                </a:lnTo>
              </a:path>
            </a:pathLst>
          </a:custGeom>
          <a:ln w="3175">
            <a:solidFill>
              <a:srgbClr val="ABAD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3030759" y="2250630"/>
            <a:ext cx="0" cy="250825"/>
          </a:xfrm>
          <a:custGeom>
            <a:avLst/>
            <a:gdLst/>
            <a:ahLst/>
            <a:cxnLst/>
            <a:rect l="l" t="t" r="r" b="b"/>
            <a:pathLst>
              <a:path h="250825">
                <a:moveTo>
                  <a:pt x="0" y="0"/>
                </a:moveTo>
                <a:lnTo>
                  <a:pt x="0" y="250280"/>
                </a:lnTo>
              </a:path>
            </a:pathLst>
          </a:custGeom>
          <a:ln w="3175">
            <a:solidFill>
              <a:srgbClr val="A9AB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3029337" y="2248890"/>
            <a:ext cx="0" cy="252729"/>
          </a:xfrm>
          <a:custGeom>
            <a:avLst/>
            <a:gdLst/>
            <a:ahLst/>
            <a:cxnLst/>
            <a:rect l="l" t="t" r="r" b="b"/>
            <a:pathLst>
              <a:path h="252730">
                <a:moveTo>
                  <a:pt x="0" y="0"/>
                </a:moveTo>
                <a:lnTo>
                  <a:pt x="0" y="252426"/>
                </a:lnTo>
              </a:path>
            </a:pathLst>
          </a:custGeom>
          <a:ln w="3175">
            <a:solidFill>
              <a:srgbClr val="A7A9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3027914" y="2247138"/>
            <a:ext cx="0" cy="254635"/>
          </a:xfrm>
          <a:custGeom>
            <a:avLst/>
            <a:gdLst/>
            <a:ahLst/>
            <a:cxnLst/>
            <a:rect l="l" t="t" r="r" b="b"/>
            <a:pathLst>
              <a:path h="254635">
                <a:moveTo>
                  <a:pt x="0" y="0"/>
                </a:moveTo>
                <a:lnTo>
                  <a:pt x="0" y="254457"/>
                </a:lnTo>
              </a:path>
            </a:pathLst>
          </a:custGeom>
          <a:ln w="3175">
            <a:solidFill>
              <a:srgbClr val="A5A7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3026435" y="2245194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0" y="256705"/>
                </a:lnTo>
              </a:path>
            </a:pathLst>
          </a:custGeom>
          <a:ln w="3175">
            <a:solidFill>
              <a:srgbClr val="A2A5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3024911" y="2243264"/>
            <a:ext cx="0" cy="259079"/>
          </a:xfrm>
          <a:custGeom>
            <a:avLst/>
            <a:gdLst/>
            <a:ahLst/>
            <a:cxnLst/>
            <a:rect l="l" t="t" r="r" b="b"/>
            <a:pathLst>
              <a:path h="259080">
                <a:moveTo>
                  <a:pt x="0" y="0"/>
                </a:moveTo>
                <a:lnTo>
                  <a:pt x="0" y="258930"/>
                </a:lnTo>
              </a:path>
            </a:pathLst>
          </a:custGeom>
          <a:ln w="3175">
            <a:solidFill>
              <a:srgbClr val="A0A2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3023304" y="2241016"/>
            <a:ext cx="0" cy="261620"/>
          </a:xfrm>
          <a:custGeom>
            <a:avLst/>
            <a:gdLst/>
            <a:ahLst/>
            <a:cxnLst/>
            <a:rect l="l" t="t" r="r" b="b"/>
            <a:pathLst>
              <a:path h="261619">
                <a:moveTo>
                  <a:pt x="0" y="0"/>
                </a:moveTo>
                <a:lnTo>
                  <a:pt x="0" y="261516"/>
                </a:lnTo>
              </a:path>
            </a:pathLst>
          </a:custGeom>
          <a:ln w="3175">
            <a:solidFill>
              <a:srgbClr val="9EA0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3021577" y="2238641"/>
            <a:ext cx="0" cy="264795"/>
          </a:xfrm>
          <a:custGeom>
            <a:avLst/>
            <a:gdLst/>
            <a:ahLst/>
            <a:cxnLst/>
            <a:rect l="l" t="t" r="r" b="b"/>
            <a:pathLst>
              <a:path h="264794">
                <a:moveTo>
                  <a:pt x="0" y="0"/>
                </a:moveTo>
                <a:lnTo>
                  <a:pt x="0" y="264236"/>
                </a:lnTo>
              </a:path>
            </a:pathLst>
          </a:custGeom>
          <a:ln w="3175">
            <a:solidFill>
              <a:srgbClr val="9C9E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3019742" y="2235949"/>
            <a:ext cx="0" cy="267335"/>
          </a:xfrm>
          <a:custGeom>
            <a:avLst/>
            <a:gdLst/>
            <a:ahLst/>
            <a:cxnLst/>
            <a:rect l="l" t="t" r="r" b="b"/>
            <a:pathLst>
              <a:path h="267335">
                <a:moveTo>
                  <a:pt x="0" y="0"/>
                </a:moveTo>
                <a:lnTo>
                  <a:pt x="0" y="267306"/>
                </a:lnTo>
              </a:path>
            </a:pathLst>
          </a:custGeom>
          <a:ln w="3175">
            <a:solidFill>
              <a:srgbClr val="9A9C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3017589" y="2232456"/>
            <a:ext cx="0" cy="271780"/>
          </a:xfrm>
          <a:custGeom>
            <a:avLst/>
            <a:gdLst/>
            <a:ahLst/>
            <a:cxnLst/>
            <a:rect l="l" t="t" r="r" b="b"/>
            <a:pathLst>
              <a:path h="271780">
                <a:moveTo>
                  <a:pt x="0" y="0"/>
                </a:moveTo>
                <a:lnTo>
                  <a:pt x="0" y="271235"/>
                </a:lnTo>
              </a:path>
            </a:pathLst>
          </a:custGeom>
          <a:ln w="3175">
            <a:solidFill>
              <a:srgbClr val="979A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3011054" y="2208618"/>
            <a:ext cx="0" cy="295275"/>
          </a:xfrm>
          <a:custGeom>
            <a:avLst/>
            <a:gdLst/>
            <a:ahLst/>
            <a:cxnLst/>
            <a:rect l="l" t="t" r="r" b="b"/>
            <a:pathLst>
              <a:path h="295275">
                <a:moveTo>
                  <a:pt x="0" y="0"/>
                </a:moveTo>
                <a:lnTo>
                  <a:pt x="0" y="295086"/>
                </a:lnTo>
              </a:path>
            </a:pathLst>
          </a:custGeom>
          <a:ln w="11203">
            <a:solidFill>
              <a:srgbClr val="9597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3006750" y="2070303"/>
            <a:ext cx="2567940" cy="260350"/>
          </a:xfrm>
          <a:custGeom>
            <a:avLst/>
            <a:gdLst/>
            <a:ahLst/>
            <a:cxnLst/>
            <a:rect l="l" t="t" r="r" b="b"/>
            <a:pathLst>
              <a:path w="2567940" h="260350">
                <a:moveTo>
                  <a:pt x="84632" y="0"/>
                </a:moveTo>
                <a:lnTo>
                  <a:pt x="0" y="135051"/>
                </a:lnTo>
                <a:lnTo>
                  <a:pt x="2483307" y="259740"/>
                </a:lnTo>
                <a:lnTo>
                  <a:pt x="2567940" y="124688"/>
                </a:lnTo>
                <a:lnTo>
                  <a:pt x="84632" y="0"/>
                </a:lnTo>
                <a:close/>
              </a:path>
            </a:pathLst>
          </a:custGeom>
          <a:solidFill>
            <a:srgbClr val="BDBF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3037141" y="2266759"/>
            <a:ext cx="2400935" cy="4268470"/>
          </a:xfrm>
          <a:custGeom>
            <a:avLst/>
            <a:gdLst/>
            <a:ahLst/>
            <a:cxnLst/>
            <a:rect l="l" t="t" r="r" b="b"/>
            <a:pathLst>
              <a:path w="2400935" h="4268470">
                <a:moveTo>
                  <a:pt x="7696" y="0"/>
                </a:moveTo>
                <a:lnTo>
                  <a:pt x="7264" y="229742"/>
                </a:lnTo>
                <a:lnTo>
                  <a:pt x="84391" y="311696"/>
                </a:lnTo>
                <a:lnTo>
                  <a:pt x="6972" y="384530"/>
                </a:lnTo>
                <a:lnTo>
                  <a:pt x="5968" y="932243"/>
                </a:lnTo>
                <a:lnTo>
                  <a:pt x="83096" y="1014183"/>
                </a:lnTo>
                <a:lnTo>
                  <a:pt x="5676" y="1087018"/>
                </a:lnTo>
                <a:lnTo>
                  <a:pt x="3987" y="1997544"/>
                </a:lnTo>
                <a:lnTo>
                  <a:pt x="80619" y="2080082"/>
                </a:lnTo>
                <a:lnTo>
                  <a:pt x="3708" y="2149754"/>
                </a:lnTo>
                <a:lnTo>
                  <a:pt x="0" y="4148340"/>
                </a:lnTo>
                <a:lnTo>
                  <a:pt x="2390051" y="4268351"/>
                </a:lnTo>
                <a:lnTo>
                  <a:pt x="2393746" y="2273541"/>
                </a:lnTo>
                <a:lnTo>
                  <a:pt x="2311044" y="2189924"/>
                </a:lnTo>
                <a:lnTo>
                  <a:pt x="2394038" y="2119579"/>
                </a:lnTo>
                <a:lnTo>
                  <a:pt x="2395715" y="1204810"/>
                </a:lnTo>
                <a:lnTo>
                  <a:pt x="2311476" y="1126108"/>
                </a:lnTo>
                <a:lnTo>
                  <a:pt x="2395994" y="1054468"/>
                </a:lnTo>
                <a:lnTo>
                  <a:pt x="2397023" y="501421"/>
                </a:lnTo>
                <a:lnTo>
                  <a:pt x="2399405" y="485947"/>
                </a:lnTo>
                <a:lnTo>
                  <a:pt x="2400649" y="457442"/>
                </a:lnTo>
                <a:lnTo>
                  <a:pt x="2380614" y="431550"/>
                </a:lnTo>
                <a:lnTo>
                  <a:pt x="2319159" y="423913"/>
                </a:lnTo>
                <a:lnTo>
                  <a:pt x="2397302" y="352869"/>
                </a:lnTo>
                <a:lnTo>
                  <a:pt x="2397734" y="120002"/>
                </a:lnTo>
                <a:lnTo>
                  <a:pt x="7696" y="0"/>
                </a:lnTo>
                <a:close/>
              </a:path>
            </a:pathLst>
          </a:custGeom>
          <a:solidFill>
            <a:srgbClr val="C9CB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3043163" y="2615539"/>
            <a:ext cx="2393505" cy="8006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3041191" y="3302609"/>
            <a:ext cx="2391665" cy="11551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3044462" y="2267229"/>
            <a:ext cx="2390413" cy="4635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3037206" y="4353388"/>
            <a:ext cx="2393681" cy="21817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3416223" y="2393137"/>
            <a:ext cx="83820" cy="125095"/>
          </a:xfrm>
          <a:custGeom>
            <a:avLst/>
            <a:gdLst/>
            <a:ahLst/>
            <a:cxnLst/>
            <a:rect l="l" t="t" r="r" b="b"/>
            <a:pathLst>
              <a:path w="83820" h="125094">
                <a:moveTo>
                  <a:pt x="38" y="101727"/>
                </a:moveTo>
                <a:lnTo>
                  <a:pt x="0" y="121399"/>
                </a:lnTo>
                <a:lnTo>
                  <a:pt x="1739" y="121793"/>
                </a:lnTo>
                <a:lnTo>
                  <a:pt x="3695" y="122085"/>
                </a:lnTo>
                <a:lnTo>
                  <a:pt x="5956" y="122504"/>
                </a:lnTo>
                <a:lnTo>
                  <a:pt x="10477" y="123139"/>
                </a:lnTo>
                <a:lnTo>
                  <a:pt x="12725" y="123342"/>
                </a:lnTo>
                <a:lnTo>
                  <a:pt x="15100" y="123672"/>
                </a:lnTo>
                <a:lnTo>
                  <a:pt x="22186" y="124333"/>
                </a:lnTo>
                <a:lnTo>
                  <a:pt x="36258" y="125031"/>
                </a:lnTo>
                <a:lnTo>
                  <a:pt x="44665" y="124548"/>
                </a:lnTo>
                <a:lnTo>
                  <a:pt x="51752" y="123101"/>
                </a:lnTo>
                <a:lnTo>
                  <a:pt x="58953" y="121754"/>
                </a:lnTo>
                <a:lnTo>
                  <a:pt x="64922" y="119443"/>
                </a:lnTo>
                <a:lnTo>
                  <a:pt x="69545" y="116268"/>
                </a:lnTo>
                <a:lnTo>
                  <a:pt x="74269" y="113195"/>
                </a:lnTo>
                <a:lnTo>
                  <a:pt x="77762" y="109258"/>
                </a:lnTo>
                <a:lnTo>
                  <a:pt x="79390" y="105956"/>
                </a:lnTo>
                <a:lnTo>
                  <a:pt x="34124" y="105956"/>
                </a:lnTo>
                <a:lnTo>
                  <a:pt x="23545" y="105422"/>
                </a:lnTo>
                <a:lnTo>
                  <a:pt x="18414" y="104965"/>
                </a:lnTo>
                <a:lnTo>
                  <a:pt x="13373" y="104203"/>
                </a:lnTo>
                <a:lnTo>
                  <a:pt x="8458" y="103568"/>
                </a:lnTo>
                <a:lnTo>
                  <a:pt x="4038" y="102743"/>
                </a:lnTo>
                <a:lnTo>
                  <a:pt x="38" y="101727"/>
                </a:lnTo>
                <a:close/>
              </a:path>
              <a:path w="83820" h="125094">
                <a:moveTo>
                  <a:pt x="15125" y="51003"/>
                </a:moveTo>
                <a:lnTo>
                  <a:pt x="15100" y="68262"/>
                </a:lnTo>
                <a:lnTo>
                  <a:pt x="33997" y="69202"/>
                </a:lnTo>
                <a:lnTo>
                  <a:pt x="38607" y="69837"/>
                </a:lnTo>
                <a:lnTo>
                  <a:pt x="59118" y="90944"/>
                </a:lnTo>
                <a:lnTo>
                  <a:pt x="58496" y="93637"/>
                </a:lnTo>
                <a:lnTo>
                  <a:pt x="57251" y="95973"/>
                </a:lnTo>
                <a:lnTo>
                  <a:pt x="56121" y="98323"/>
                </a:lnTo>
                <a:lnTo>
                  <a:pt x="54279" y="100342"/>
                </a:lnTo>
                <a:lnTo>
                  <a:pt x="49326" y="103301"/>
                </a:lnTo>
                <a:lnTo>
                  <a:pt x="46253" y="104457"/>
                </a:lnTo>
                <a:lnTo>
                  <a:pt x="42456" y="105079"/>
                </a:lnTo>
                <a:lnTo>
                  <a:pt x="38646" y="105791"/>
                </a:lnTo>
                <a:lnTo>
                  <a:pt x="34124" y="105956"/>
                </a:lnTo>
                <a:lnTo>
                  <a:pt x="79390" y="105956"/>
                </a:lnTo>
                <a:lnTo>
                  <a:pt x="82308" y="99936"/>
                </a:lnTo>
                <a:lnTo>
                  <a:pt x="83451" y="94576"/>
                </a:lnTo>
                <a:lnTo>
                  <a:pt x="83464" y="84861"/>
                </a:lnTo>
                <a:lnTo>
                  <a:pt x="82956" y="81407"/>
                </a:lnTo>
                <a:lnTo>
                  <a:pt x="81635" y="78232"/>
                </a:lnTo>
                <a:lnTo>
                  <a:pt x="80505" y="75158"/>
                </a:lnTo>
                <a:lnTo>
                  <a:pt x="57315" y="59842"/>
                </a:lnTo>
                <a:lnTo>
                  <a:pt x="63487" y="57734"/>
                </a:lnTo>
                <a:lnTo>
                  <a:pt x="68325" y="54470"/>
                </a:lnTo>
                <a:lnTo>
                  <a:pt x="70415" y="51879"/>
                </a:lnTo>
                <a:lnTo>
                  <a:pt x="32588" y="51879"/>
                </a:lnTo>
                <a:lnTo>
                  <a:pt x="15125" y="51003"/>
                </a:lnTo>
                <a:close/>
              </a:path>
              <a:path w="83820" h="125094">
                <a:moveTo>
                  <a:pt x="73811" y="18719"/>
                </a:moveTo>
                <a:lnTo>
                  <a:pt x="28028" y="18719"/>
                </a:lnTo>
                <a:lnTo>
                  <a:pt x="39827" y="19316"/>
                </a:lnTo>
                <a:lnTo>
                  <a:pt x="44957" y="20878"/>
                </a:lnTo>
                <a:lnTo>
                  <a:pt x="48247" y="23558"/>
                </a:lnTo>
                <a:lnTo>
                  <a:pt x="51422" y="26327"/>
                </a:lnTo>
                <a:lnTo>
                  <a:pt x="53060" y="30124"/>
                </a:lnTo>
                <a:lnTo>
                  <a:pt x="53060" y="37452"/>
                </a:lnTo>
                <a:lnTo>
                  <a:pt x="52628" y="39738"/>
                </a:lnTo>
                <a:lnTo>
                  <a:pt x="51815" y="41910"/>
                </a:lnTo>
                <a:lnTo>
                  <a:pt x="51079" y="44081"/>
                </a:lnTo>
                <a:lnTo>
                  <a:pt x="49644" y="45910"/>
                </a:lnTo>
                <a:lnTo>
                  <a:pt x="47688" y="47421"/>
                </a:lnTo>
                <a:lnTo>
                  <a:pt x="45834" y="48920"/>
                </a:lnTo>
                <a:lnTo>
                  <a:pt x="43179" y="50101"/>
                </a:lnTo>
                <a:lnTo>
                  <a:pt x="39979" y="50838"/>
                </a:lnTo>
                <a:lnTo>
                  <a:pt x="36690" y="51676"/>
                </a:lnTo>
                <a:lnTo>
                  <a:pt x="32588" y="51879"/>
                </a:lnTo>
                <a:lnTo>
                  <a:pt x="70415" y="51879"/>
                </a:lnTo>
                <a:lnTo>
                  <a:pt x="71848" y="50101"/>
                </a:lnTo>
                <a:lnTo>
                  <a:pt x="75222" y="45783"/>
                </a:lnTo>
                <a:lnTo>
                  <a:pt x="76974" y="39966"/>
                </a:lnTo>
                <a:lnTo>
                  <a:pt x="77000" y="27914"/>
                </a:lnTo>
                <a:lnTo>
                  <a:pt x="76085" y="23749"/>
                </a:lnTo>
                <a:lnTo>
                  <a:pt x="73811" y="18719"/>
                </a:lnTo>
                <a:close/>
              </a:path>
              <a:path w="83820" h="125094">
                <a:moveTo>
                  <a:pt x="32677" y="0"/>
                </a:moveTo>
                <a:lnTo>
                  <a:pt x="24663" y="88"/>
                </a:lnTo>
                <a:lnTo>
                  <a:pt x="21996" y="254"/>
                </a:lnTo>
                <a:lnTo>
                  <a:pt x="16865" y="800"/>
                </a:lnTo>
                <a:lnTo>
                  <a:pt x="11722" y="1752"/>
                </a:lnTo>
                <a:lnTo>
                  <a:pt x="9055" y="2209"/>
                </a:lnTo>
                <a:lnTo>
                  <a:pt x="3505" y="3644"/>
                </a:lnTo>
                <a:lnTo>
                  <a:pt x="3467" y="22618"/>
                </a:lnTo>
                <a:lnTo>
                  <a:pt x="8610" y="21259"/>
                </a:lnTo>
                <a:lnTo>
                  <a:pt x="13538" y="20294"/>
                </a:lnTo>
                <a:lnTo>
                  <a:pt x="23202" y="18986"/>
                </a:lnTo>
                <a:lnTo>
                  <a:pt x="28028" y="18719"/>
                </a:lnTo>
                <a:lnTo>
                  <a:pt x="73811" y="18719"/>
                </a:lnTo>
                <a:lnTo>
                  <a:pt x="72605" y="16052"/>
                </a:lnTo>
                <a:lnTo>
                  <a:pt x="69951" y="12712"/>
                </a:lnTo>
                <a:lnTo>
                  <a:pt x="66459" y="9906"/>
                </a:lnTo>
                <a:lnTo>
                  <a:pt x="62966" y="7035"/>
                </a:lnTo>
                <a:lnTo>
                  <a:pt x="58661" y="4813"/>
                </a:lnTo>
                <a:lnTo>
                  <a:pt x="48386" y="1485"/>
                </a:lnTo>
                <a:lnTo>
                  <a:pt x="42341" y="482"/>
                </a:lnTo>
                <a:lnTo>
                  <a:pt x="3267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3521583" y="2398395"/>
            <a:ext cx="84455" cy="125730"/>
          </a:xfrm>
          <a:custGeom>
            <a:avLst/>
            <a:gdLst/>
            <a:ahLst/>
            <a:cxnLst/>
            <a:rect l="l" t="t" r="r" b="b"/>
            <a:pathLst>
              <a:path w="84454" h="125730">
                <a:moveTo>
                  <a:pt x="76267" y="20104"/>
                </a:moveTo>
                <a:lnTo>
                  <a:pt x="32638" y="20104"/>
                </a:lnTo>
                <a:lnTo>
                  <a:pt x="40462" y="20497"/>
                </a:lnTo>
                <a:lnTo>
                  <a:pt x="42925" y="21107"/>
                </a:lnTo>
                <a:lnTo>
                  <a:pt x="45173" y="22034"/>
                </a:lnTo>
                <a:lnTo>
                  <a:pt x="47345" y="23037"/>
                </a:lnTo>
                <a:lnTo>
                  <a:pt x="49174" y="24333"/>
                </a:lnTo>
                <a:lnTo>
                  <a:pt x="50622" y="26022"/>
                </a:lnTo>
                <a:lnTo>
                  <a:pt x="52057" y="27597"/>
                </a:lnTo>
                <a:lnTo>
                  <a:pt x="53174" y="29349"/>
                </a:lnTo>
                <a:lnTo>
                  <a:pt x="53898" y="31495"/>
                </a:lnTo>
                <a:lnTo>
                  <a:pt x="54711" y="33654"/>
                </a:lnTo>
                <a:lnTo>
                  <a:pt x="55016" y="35763"/>
                </a:lnTo>
                <a:lnTo>
                  <a:pt x="55003" y="40893"/>
                </a:lnTo>
                <a:lnTo>
                  <a:pt x="54800" y="43484"/>
                </a:lnTo>
                <a:lnTo>
                  <a:pt x="54165" y="46075"/>
                </a:lnTo>
                <a:lnTo>
                  <a:pt x="53657" y="48640"/>
                </a:lnTo>
                <a:lnTo>
                  <a:pt x="42938" y="64376"/>
                </a:lnTo>
                <a:lnTo>
                  <a:pt x="39649" y="68122"/>
                </a:lnTo>
                <a:lnTo>
                  <a:pt x="35229" y="72516"/>
                </a:lnTo>
                <a:lnTo>
                  <a:pt x="342" y="104800"/>
                </a:lnTo>
                <a:lnTo>
                  <a:pt x="317" y="121437"/>
                </a:lnTo>
                <a:lnTo>
                  <a:pt x="84327" y="125666"/>
                </a:lnTo>
                <a:lnTo>
                  <a:pt x="84353" y="104800"/>
                </a:lnTo>
                <a:lnTo>
                  <a:pt x="32194" y="102171"/>
                </a:lnTo>
                <a:lnTo>
                  <a:pt x="50190" y="86321"/>
                </a:lnTo>
                <a:lnTo>
                  <a:pt x="72212" y="63131"/>
                </a:lnTo>
                <a:lnTo>
                  <a:pt x="74802" y="59245"/>
                </a:lnTo>
                <a:lnTo>
                  <a:pt x="76746" y="55333"/>
                </a:lnTo>
                <a:lnTo>
                  <a:pt x="78104" y="51180"/>
                </a:lnTo>
                <a:lnTo>
                  <a:pt x="79336" y="47129"/>
                </a:lnTo>
                <a:lnTo>
                  <a:pt x="80060" y="42646"/>
                </a:lnTo>
                <a:lnTo>
                  <a:pt x="79995" y="31495"/>
                </a:lnTo>
                <a:lnTo>
                  <a:pt x="79159" y="26835"/>
                </a:lnTo>
                <a:lnTo>
                  <a:pt x="76267" y="20104"/>
                </a:lnTo>
                <a:close/>
              </a:path>
              <a:path w="84454" h="125730">
                <a:moveTo>
                  <a:pt x="32169" y="0"/>
                </a:moveTo>
                <a:lnTo>
                  <a:pt x="24879" y="1130"/>
                </a:lnTo>
                <a:lnTo>
                  <a:pt x="11417" y="6273"/>
                </a:lnTo>
                <a:lnTo>
                  <a:pt x="5359" y="9893"/>
                </a:lnTo>
                <a:lnTo>
                  <a:pt x="0" y="14452"/>
                </a:lnTo>
                <a:lnTo>
                  <a:pt x="12191" y="30505"/>
                </a:lnTo>
                <a:lnTo>
                  <a:pt x="15900" y="27177"/>
                </a:lnTo>
                <a:lnTo>
                  <a:pt x="19799" y="24663"/>
                </a:lnTo>
                <a:lnTo>
                  <a:pt x="28244" y="20891"/>
                </a:lnTo>
                <a:lnTo>
                  <a:pt x="32638" y="20104"/>
                </a:lnTo>
                <a:lnTo>
                  <a:pt x="76267" y="20104"/>
                </a:lnTo>
                <a:lnTo>
                  <a:pt x="75285" y="17818"/>
                </a:lnTo>
                <a:lnTo>
                  <a:pt x="46037" y="685"/>
                </a:lnTo>
                <a:lnTo>
                  <a:pt x="32169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3727297" y="2409431"/>
            <a:ext cx="98425" cy="125730"/>
          </a:xfrm>
          <a:custGeom>
            <a:avLst/>
            <a:gdLst/>
            <a:ahLst/>
            <a:cxnLst/>
            <a:rect l="l" t="t" r="r" b="b"/>
            <a:pathLst>
              <a:path w="98425" h="125730">
                <a:moveTo>
                  <a:pt x="93334" y="28727"/>
                </a:moveTo>
                <a:lnTo>
                  <a:pt x="74637" y="28727"/>
                </a:lnTo>
                <a:lnTo>
                  <a:pt x="75412" y="56057"/>
                </a:lnTo>
                <a:lnTo>
                  <a:pt x="77533" y="124625"/>
                </a:lnTo>
                <a:lnTo>
                  <a:pt x="98082" y="125653"/>
                </a:lnTo>
                <a:lnTo>
                  <a:pt x="93334" y="28727"/>
                </a:lnTo>
                <a:close/>
              </a:path>
              <a:path w="98425" h="125730">
                <a:moveTo>
                  <a:pt x="6286" y="0"/>
                </a:moveTo>
                <a:lnTo>
                  <a:pt x="0" y="120713"/>
                </a:lnTo>
                <a:lnTo>
                  <a:pt x="19824" y="121716"/>
                </a:lnTo>
                <a:lnTo>
                  <a:pt x="21996" y="52882"/>
                </a:lnTo>
                <a:lnTo>
                  <a:pt x="22669" y="26098"/>
                </a:lnTo>
                <a:lnTo>
                  <a:pt x="40262" y="26098"/>
                </a:lnTo>
                <a:lnTo>
                  <a:pt x="32562" y="1320"/>
                </a:lnTo>
                <a:lnTo>
                  <a:pt x="6286" y="0"/>
                </a:lnTo>
                <a:close/>
              </a:path>
              <a:path w="98425" h="125730">
                <a:moveTo>
                  <a:pt x="40262" y="26098"/>
                </a:moveTo>
                <a:lnTo>
                  <a:pt x="22669" y="26098"/>
                </a:lnTo>
                <a:lnTo>
                  <a:pt x="27876" y="44945"/>
                </a:lnTo>
                <a:lnTo>
                  <a:pt x="40220" y="86728"/>
                </a:lnTo>
                <a:lnTo>
                  <a:pt x="54800" y="87439"/>
                </a:lnTo>
                <a:lnTo>
                  <a:pt x="65622" y="55816"/>
                </a:lnTo>
                <a:lnTo>
                  <a:pt x="48602" y="55816"/>
                </a:lnTo>
                <a:lnTo>
                  <a:pt x="43395" y="36182"/>
                </a:lnTo>
                <a:lnTo>
                  <a:pt x="40262" y="26098"/>
                </a:lnTo>
                <a:close/>
              </a:path>
              <a:path w="98425" h="125730">
                <a:moveTo>
                  <a:pt x="65341" y="2971"/>
                </a:moveTo>
                <a:lnTo>
                  <a:pt x="53873" y="37909"/>
                </a:lnTo>
                <a:lnTo>
                  <a:pt x="48602" y="55816"/>
                </a:lnTo>
                <a:lnTo>
                  <a:pt x="65622" y="55816"/>
                </a:lnTo>
                <a:lnTo>
                  <a:pt x="68643" y="46989"/>
                </a:lnTo>
                <a:lnTo>
                  <a:pt x="74637" y="28727"/>
                </a:lnTo>
                <a:lnTo>
                  <a:pt x="93334" y="28727"/>
                </a:lnTo>
                <a:lnTo>
                  <a:pt x="92138" y="4305"/>
                </a:lnTo>
                <a:lnTo>
                  <a:pt x="65341" y="2971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3837495" y="2415463"/>
            <a:ext cx="87630" cy="125095"/>
          </a:xfrm>
          <a:custGeom>
            <a:avLst/>
            <a:gdLst/>
            <a:ahLst/>
            <a:cxnLst/>
            <a:rect l="l" t="t" r="r" b="b"/>
            <a:pathLst>
              <a:path w="87629" h="125094">
                <a:moveTo>
                  <a:pt x="48387" y="0"/>
                </a:moveTo>
                <a:lnTo>
                  <a:pt x="40474" y="1015"/>
                </a:lnTo>
                <a:lnTo>
                  <a:pt x="33489" y="3568"/>
                </a:lnTo>
                <a:lnTo>
                  <a:pt x="26403" y="6032"/>
                </a:lnTo>
                <a:lnTo>
                  <a:pt x="2296" y="40687"/>
                </a:lnTo>
                <a:lnTo>
                  <a:pt x="0" y="61607"/>
                </a:lnTo>
                <a:lnTo>
                  <a:pt x="219" y="68849"/>
                </a:lnTo>
                <a:lnTo>
                  <a:pt x="14312" y="107289"/>
                </a:lnTo>
                <a:lnTo>
                  <a:pt x="19024" y="112661"/>
                </a:lnTo>
                <a:lnTo>
                  <a:pt x="24764" y="116763"/>
                </a:lnTo>
                <a:lnTo>
                  <a:pt x="31635" y="119621"/>
                </a:lnTo>
                <a:lnTo>
                  <a:pt x="38506" y="122567"/>
                </a:lnTo>
                <a:lnTo>
                  <a:pt x="46304" y="124167"/>
                </a:lnTo>
                <a:lnTo>
                  <a:pt x="60794" y="124891"/>
                </a:lnTo>
                <a:lnTo>
                  <a:pt x="66128" y="124650"/>
                </a:lnTo>
                <a:lnTo>
                  <a:pt x="87327" y="104444"/>
                </a:lnTo>
                <a:lnTo>
                  <a:pt x="63309" y="104444"/>
                </a:lnTo>
                <a:lnTo>
                  <a:pt x="58978" y="104317"/>
                </a:lnTo>
                <a:lnTo>
                  <a:pt x="53124" y="104038"/>
                </a:lnTo>
                <a:lnTo>
                  <a:pt x="48196" y="102882"/>
                </a:lnTo>
                <a:lnTo>
                  <a:pt x="43891" y="100749"/>
                </a:lnTo>
                <a:lnTo>
                  <a:pt x="39674" y="98729"/>
                </a:lnTo>
                <a:lnTo>
                  <a:pt x="25577" y="67602"/>
                </a:lnTo>
                <a:lnTo>
                  <a:pt x="25693" y="54169"/>
                </a:lnTo>
                <a:lnTo>
                  <a:pt x="26314" y="49288"/>
                </a:lnTo>
                <a:lnTo>
                  <a:pt x="28803" y="39077"/>
                </a:lnTo>
                <a:lnTo>
                  <a:pt x="30759" y="34759"/>
                </a:lnTo>
                <a:lnTo>
                  <a:pt x="33553" y="31076"/>
                </a:lnTo>
                <a:lnTo>
                  <a:pt x="36220" y="27495"/>
                </a:lnTo>
                <a:lnTo>
                  <a:pt x="39611" y="24764"/>
                </a:lnTo>
                <a:lnTo>
                  <a:pt x="43840" y="22961"/>
                </a:lnTo>
                <a:lnTo>
                  <a:pt x="47942" y="21056"/>
                </a:lnTo>
                <a:lnTo>
                  <a:pt x="52984" y="20319"/>
                </a:lnTo>
                <a:lnTo>
                  <a:pt x="87484" y="20319"/>
                </a:lnTo>
                <a:lnTo>
                  <a:pt x="87515" y="6286"/>
                </a:lnTo>
                <a:lnTo>
                  <a:pt x="84836" y="5245"/>
                </a:lnTo>
                <a:lnTo>
                  <a:pt x="82270" y="4419"/>
                </a:lnTo>
                <a:lnTo>
                  <a:pt x="79806" y="3784"/>
                </a:lnTo>
                <a:lnTo>
                  <a:pt x="77342" y="3060"/>
                </a:lnTo>
                <a:lnTo>
                  <a:pt x="72516" y="2019"/>
                </a:lnTo>
                <a:lnTo>
                  <a:pt x="70167" y="1587"/>
                </a:lnTo>
                <a:lnTo>
                  <a:pt x="65227" y="952"/>
                </a:lnTo>
                <a:lnTo>
                  <a:pt x="62661" y="711"/>
                </a:lnTo>
                <a:lnTo>
                  <a:pt x="48387" y="0"/>
                </a:lnTo>
                <a:close/>
              </a:path>
              <a:path w="87629" h="125094">
                <a:moveTo>
                  <a:pt x="87337" y="98615"/>
                </a:moveTo>
                <a:lnTo>
                  <a:pt x="65760" y="104063"/>
                </a:lnTo>
                <a:lnTo>
                  <a:pt x="63309" y="104444"/>
                </a:lnTo>
                <a:lnTo>
                  <a:pt x="87327" y="104444"/>
                </a:lnTo>
                <a:lnTo>
                  <a:pt x="87337" y="98615"/>
                </a:lnTo>
                <a:close/>
              </a:path>
              <a:path w="87629" h="125094">
                <a:moveTo>
                  <a:pt x="87484" y="20319"/>
                </a:moveTo>
                <a:lnTo>
                  <a:pt x="52984" y="20319"/>
                </a:lnTo>
                <a:lnTo>
                  <a:pt x="62826" y="20815"/>
                </a:lnTo>
                <a:lnTo>
                  <a:pt x="67259" y="21526"/>
                </a:lnTo>
                <a:lnTo>
                  <a:pt x="72072" y="22771"/>
                </a:lnTo>
                <a:lnTo>
                  <a:pt x="77000" y="24117"/>
                </a:lnTo>
                <a:lnTo>
                  <a:pt x="82130" y="26085"/>
                </a:lnTo>
                <a:lnTo>
                  <a:pt x="87464" y="28867"/>
                </a:lnTo>
                <a:lnTo>
                  <a:pt x="87484" y="2031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3944775" y="2420035"/>
            <a:ext cx="90805" cy="125730"/>
          </a:xfrm>
          <a:custGeom>
            <a:avLst/>
            <a:gdLst/>
            <a:ahLst/>
            <a:cxnLst/>
            <a:rect l="l" t="t" r="r" b="b"/>
            <a:pathLst>
              <a:path w="90804" h="125730">
                <a:moveTo>
                  <a:pt x="60" y="0"/>
                </a:moveTo>
                <a:lnTo>
                  <a:pt x="0" y="87795"/>
                </a:lnTo>
                <a:lnTo>
                  <a:pt x="606" y="92875"/>
                </a:lnTo>
                <a:lnTo>
                  <a:pt x="2532" y="99326"/>
                </a:lnTo>
                <a:lnTo>
                  <a:pt x="3768" y="103670"/>
                </a:lnTo>
                <a:lnTo>
                  <a:pt x="23657" y="121323"/>
                </a:lnTo>
                <a:lnTo>
                  <a:pt x="29308" y="123621"/>
                </a:lnTo>
                <a:lnTo>
                  <a:pt x="36191" y="124968"/>
                </a:lnTo>
                <a:lnTo>
                  <a:pt x="51177" y="125730"/>
                </a:lnTo>
                <a:lnTo>
                  <a:pt x="57553" y="125044"/>
                </a:lnTo>
                <a:lnTo>
                  <a:pt x="63293" y="123317"/>
                </a:lnTo>
                <a:lnTo>
                  <a:pt x="68957" y="121691"/>
                </a:lnTo>
                <a:lnTo>
                  <a:pt x="73783" y="119024"/>
                </a:lnTo>
                <a:lnTo>
                  <a:pt x="77695" y="115316"/>
                </a:lnTo>
                <a:lnTo>
                  <a:pt x="81696" y="111594"/>
                </a:lnTo>
                <a:lnTo>
                  <a:pt x="84693" y="106934"/>
                </a:lnTo>
                <a:lnTo>
                  <a:pt x="48853" y="106819"/>
                </a:lnTo>
                <a:lnTo>
                  <a:pt x="40941" y="106438"/>
                </a:lnTo>
                <a:lnTo>
                  <a:pt x="37449" y="105664"/>
                </a:lnTo>
                <a:lnTo>
                  <a:pt x="34782" y="104419"/>
                </a:lnTo>
                <a:lnTo>
                  <a:pt x="32013" y="103174"/>
                </a:lnTo>
                <a:lnTo>
                  <a:pt x="29765" y="101460"/>
                </a:lnTo>
                <a:lnTo>
                  <a:pt x="28025" y="99161"/>
                </a:lnTo>
                <a:lnTo>
                  <a:pt x="26171" y="96862"/>
                </a:lnTo>
                <a:lnTo>
                  <a:pt x="24939" y="94107"/>
                </a:lnTo>
                <a:lnTo>
                  <a:pt x="23517" y="87795"/>
                </a:lnTo>
                <a:lnTo>
                  <a:pt x="23110" y="84150"/>
                </a:lnTo>
                <a:lnTo>
                  <a:pt x="23263" y="1155"/>
                </a:lnTo>
                <a:lnTo>
                  <a:pt x="60" y="0"/>
                </a:lnTo>
                <a:close/>
              </a:path>
              <a:path w="90804" h="125730">
                <a:moveTo>
                  <a:pt x="66913" y="3352"/>
                </a:moveTo>
                <a:lnTo>
                  <a:pt x="66764" y="84150"/>
                </a:lnTo>
                <a:lnTo>
                  <a:pt x="61282" y="101460"/>
                </a:lnTo>
                <a:lnTo>
                  <a:pt x="59648" y="103454"/>
                </a:lnTo>
                <a:lnTo>
                  <a:pt x="57388" y="104851"/>
                </a:lnTo>
                <a:lnTo>
                  <a:pt x="54708" y="105613"/>
                </a:lnTo>
                <a:lnTo>
                  <a:pt x="52143" y="106489"/>
                </a:lnTo>
                <a:lnTo>
                  <a:pt x="48853" y="106819"/>
                </a:lnTo>
                <a:lnTo>
                  <a:pt x="84736" y="106819"/>
                </a:lnTo>
                <a:lnTo>
                  <a:pt x="86864" y="101219"/>
                </a:lnTo>
                <a:lnTo>
                  <a:pt x="88935" y="95402"/>
                </a:lnTo>
                <a:lnTo>
                  <a:pt x="90065" y="88734"/>
                </a:lnTo>
                <a:lnTo>
                  <a:pt x="90217" y="4521"/>
                </a:lnTo>
                <a:lnTo>
                  <a:pt x="66913" y="3352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161815" y="2430945"/>
            <a:ext cx="933665" cy="1729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3411486" y="2903601"/>
            <a:ext cx="90170" cy="123189"/>
          </a:xfrm>
          <a:custGeom>
            <a:avLst/>
            <a:gdLst/>
            <a:ahLst/>
            <a:cxnLst/>
            <a:rect l="l" t="t" r="r" b="b"/>
            <a:pathLst>
              <a:path w="90170" h="123189">
                <a:moveTo>
                  <a:pt x="57010" y="0"/>
                </a:moveTo>
                <a:lnTo>
                  <a:pt x="16421" y="13322"/>
                </a:lnTo>
                <a:lnTo>
                  <a:pt x="430" y="53174"/>
                </a:lnTo>
                <a:lnTo>
                  <a:pt x="0" y="59562"/>
                </a:lnTo>
                <a:lnTo>
                  <a:pt x="94" y="68186"/>
                </a:lnTo>
                <a:lnTo>
                  <a:pt x="11404" y="107518"/>
                </a:lnTo>
                <a:lnTo>
                  <a:pt x="51130" y="122859"/>
                </a:lnTo>
                <a:lnTo>
                  <a:pt x="57188" y="122161"/>
                </a:lnTo>
                <a:lnTo>
                  <a:pt x="68402" y="118910"/>
                </a:lnTo>
                <a:lnTo>
                  <a:pt x="73126" y="116446"/>
                </a:lnTo>
                <a:lnTo>
                  <a:pt x="77152" y="113029"/>
                </a:lnTo>
                <a:lnTo>
                  <a:pt x="81140" y="109715"/>
                </a:lnTo>
                <a:lnTo>
                  <a:pt x="84340" y="105663"/>
                </a:lnTo>
                <a:lnTo>
                  <a:pt x="85255" y="103682"/>
                </a:lnTo>
                <a:lnTo>
                  <a:pt x="49022" y="103682"/>
                </a:lnTo>
                <a:lnTo>
                  <a:pt x="42430" y="103352"/>
                </a:lnTo>
                <a:lnTo>
                  <a:pt x="39357" y="102603"/>
                </a:lnTo>
                <a:lnTo>
                  <a:pt x="36703" y="101257"/>
                </a:lnTo>
                <a:lnTo>
                  <a:pt x="33921" y="99923"/>
                </a:lnTo>
                <a:lnTo>
                  <a:pt x="25946" y="84366"/>
                </a:lnTo>
                <a:lnTo>
                  <a:pt x="25031" y="79997"/>
                </a:lnTo>
                <a:lnTo>
                  <a:pt x="24743" y="76276"/>
                </a:lnTo>
                <a:lnTo>
                  <a:pt x="24637" y="68541"/>
                </a:lnTo>
                <a:lnTo>
                  <a:pt x="27406" y="67170"/>
                </a:lnTo>
                <a:lnTo>
                  <a:pt x="29159" y="66649"/>
                </a:lnTo>
                <a:lnTo>
                  <a:pt x="30797" y="66039"/>
                </a:lnTo>
                <a:lnTo>
                  <a:pt x="34404" y="65011"/>
                </a:lnTo>
                <a:lnTo>
                  <a:pt x="36360" y="64604"/>
                </a:lnTo>
                <a:lnTo>
                  <a:pt x="38201" y="64185"/>
                </a:lnTo>
                <a:lnTo>
                  <a:pt x="42214" y="63804"/>
                </a:lnTo>
                <a:lnTo>
                  <a:pt x="85744" y="63804"/>
                </a:lnTo>
                <a:lnTo>
                  <a:pt x="83400" y="59944"/>
                </a:lnTo>
                <a:lnTo>
                  <a:pt x="76623" y="53162"/>
                </a:lnTo>
                <a:lnTo>
                  <a:pt x="72440" y="50571"/>
                </a:lnTo>
                <a:lnTo>
                  <a:pt x="68899" y="49187"/>
                </a:lnTo>
                <a:lnTo>
                  <a:pt x="25285" y="49187"/>
                </a:lnTo>
                <a:lnTo>
                  <a:pt x="25920" y="42506"/>
                </a:lnTo>
                <a:lnTo>
                  <a:pt x="35066" y="25819"/>
                </a:lnTo>
                <a:lnTo>
                  <a:pt x="37871" y="23545"/>
                </a:lnTo>
                <a:lnTo>
                  <a:pt x="41567" y="21805"/>
                </a:lnTo>
                <a:lnTo>
                  <a:pt x="50812" y="19469"/>
                </a:lnTo>
                <a:lnTo>
                  <a:pt x="56565" y="19151"/>
                </a:lnTo>
                <a:lnTo>
                  <a:pt x="79885" y="19151"/>
                </a:lnTo>
                <a:lnTo>
                  <a:pt x="79921" y="1155"/>
                </a:lnTo>
                <a:lnTo>
                  <a:pt x="57010" y="0"/>
                </a:lnTo>
                <a:close/>
              </a:path>
              <a:path w="90170" h="123189">
                <a:moveTo>
                  <a:pt x="85744" y="63804"/>
                </a:moveTo>
                <a:lnTo>
                  <a:pt x="46215" y="63804"/>
                </a:lnTo>
                <a:lnTo>
                  <a:pt x="49766" y="63982"/>
                </a:lnTo>
                <a:lnTo>
                  <a:pt x="52679" y="64617"/>
                </a:lnTo>
                <a:lnTo>
                  <a:pt x="55143" y="65646"/>
                </a:lnTo>
                <a:lnTo>
                  <a:pt x="57708" y="66789"/>
                </a:lnTo>
                <a:lnTo>
                  <a:pt x="59766" y="68186"/>
                </a:lnTo>
                <a:lnTo>
                  <a:pt x="61302" y="69976"/>
                </a:lnTo>
                <a:lnTo>
                  <a:pt x="62928" y="71767"/>
                </a:lnTo>
                <a:lnTo>
                  <a:pt x="64160" y="73825"/>
                </a:lnTo>
                <a:lnTo>
                  <a:pt x="64871" y="76276"/>
                </a:lnTo>
                <a:lnTo>
                  <a:pt x="65568" y="78536"/>
                </a:lnTo>
                <a:lnTo>
                  <a:pt x="66014" y="81254"/>
                </a:lnTo>
                <a:lnTo>
                  <a:pt x="66001" y="87185"/>
                </a:lnTo>
                <a:lnTo>
                  <a:pt x="65481" y="89852"/>
                </a:lnTo>
                <a:lnTo>
                  <a:pt x="49022" y="103682"/>
                </a:lnTo>
                <a:lnTo>
                  <a:pt x="85255" y="103682"/>
                </a:lnTo>
                <a:lnTo>
                  <a:pt x="88874" y="95846"/>
                </a:lnTo>
                <a:lnTo>
                  <a:pt x="90017" y="90385"/>
                </a:lnTo>
                <a:lnTo>
                  <a:pt x="90043" y="78536"/>
                </a:lnTo>
                <a:lnTo>
                  <a:pt x="89242" y="73291"/>
                </a:lnTo>
                <a:lnTo>
                  <a:pt x="87540" y="68541"/>
                </a:lnTo>
                <a:lnTo>
                  <a:pt x="85844" y="63969"/>
                </a:lnTo>
                <a:lnTo>
                  <a:pt x="85744" y="63804"/>
                </a:lnTo>
                <a:close/>
              </a:path>
              <a:path w="90170" h="123189">
                <a:moveTo>
                  <a:pt x="45123" y="44970"/>
                </a:moveTo>
                <a:lnTo>
                  <a:pt x="25285" y="49187"/>
                </a:lnTo>
                <a:lnTo>
                  <a:pt x="68899" y="49187"/>
                </a:lnTo>
                <a:lnTo>
                  <a:pt x="62369" y="46634"/>
                </a:lnTo>
                <a:lnTo>
                  <a:pt x="56413" y="45542"/>
                </a:lnTo>
                <a:lnTo>
                  <a:pt x="45123" y="44970"/>
                </a:lnTo>
                <a:close/>
              </a:path>
              <a:path w="90170" h="123189">
                <a:moveTo>
                  <a:pt x="79885" y="19151"/>
                </a:moveTo>
                <a:lnTo>
                  <a:pt x="56565" y="19151"/>
                </a:lnTo>
                <a:lnTo>
                  <a:pt x="79883" y="20320"/>
                </a:lnTo>
                <a:lnTo>
                  <a:pt x="79885" y="19151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3512477" y="2908249"/>
            <a:ext cx="99060" cy="122555"/>
          </a:xfrm>
          <a:custGeom>
            <a:avLst/>
            <a:gdLst/>
            <a:ahLst/>
            <a:cxnLst/>
            <a:rect l="l" t="t" r="r" b="b"/>
            <a:pathLst>
              <a:path w="99060" h="122555">
                <a:moveTo>
                  <a:pt x="48552" y="0"/>
                </a:moveTo>
                <a:lnTo>
                  <a:pt x="38" y="74561"/>
                </a:lnTo>
                <a:lnTo>
                  <a:pt x="0" y="93916"/>
                </a:lnTo>
                <a:lnTo>
                  <a:pt x="57619" y="96812"/>
                </a:lnTo>
                <a:lnTo>
                  <a:pt x="57569" y="121399"/>
                </a:lnTo>
                <a:lnTo>
                  <a:pt x="80060" y="122516"/>
                </a:lnTo>
                <a:lnTo>
                  <a:pt x="80111" y="97942"/>
                </a:lnTo>
                <a:lnTo>
                  <a:pt x="98896" y="97942"/>
                </a:lnTo>
                <a:lnTo>
                  <a:pt x="98933" y="79019"/>
                </a:lnTo>
                <a:lnTo>
                  <a:pt x="80137" y="78079"/>
                </a:lnTo>
                <a:lnTo>
                  <a:pt x="80139" y="76962"/>
                </a:lnTo>
                <a:lnTo>
                  <a:pt x="57962" y="76962"/>
                </a:lnTo>
                <a:lnTo>
                  <a:pt x="22733" y="75196"/>
                </a:lnTo>
                <a:lnTo>
                  <a:pt x="58077" y="22263"/>
                </a:lnTo>
                <a:lnTo>
                  <a:pt x="80248" y="22263"/>
                </a:lnTo>
                <a:lnTo>
                  <a:pt x="80289" y="1587"/>
                </a:lnTo>
                <a:lnTo>
                  <a:pt x="48552" y="0"/>
                </a:lnTo>
                <a:close/>
              </a:path>
              <a:path w="99060" h="122555">
                <a:moveTo>
                  <a:pt x="98896" y="97942"/>
                </a:moveTo>
                <a:lnTo>
                  <a:pt x="80111" y="97942"/>
                </a:lnTo>
                <a:lnTo>
                  <a:pt x="98894" y="98882"/>
                </a:lnTo>
                <a:lnTo>
                  <a:pt x="98896" y="97942"/>
                </a:lnTo>
                <a:close/>
              </a:path>
              <a:path w="99060" h="122555">
                <a:moveTo>
                  <a:pt x="80248" y="22263"/>
                </a:moveTo>
                <a:lnTo>
                  <a:pt x="58077" y="22263"/>
                </a:lnTo>
                <a:lnTo>
                  <a:pt x="57962" y="76962"/>
                </a:lnTo>
                <a:lnTo>
                  <a:pt x="80139" y="76962"/>
                </a:lnTo>
                <a:lnTo>
                  <a:pt x="80248" y="22263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3736327" y="2917063"/>
            <a:ext cx="78740" cy="125095"/>
          </a:xfrm>
          <a:custGeom>
            <a:avLst/>
            <a:gdLst/>
            <a:ahLst/>
            <a:cxnLst/>
            <a:rect l="l" t="t" r="r" b="b"/>
            <a:pathLst>
              <a:path w="78739" h="125094">
                <a:moveTo>
                  <a:pt x="25" y="102158"/>
                </a:moveTo>
                <a:lnTo>
                  <a:pt x="0" y="120942"/>
                </a:lnTo>
                <a:lnTo>
                  <a:pt x="78143" y="124866"/>
                </a:lnTo>
                <a:lnTo>
                  <a:pt x="78181" y="106083"/>
                </a:lnTo>
                <a:lnTo>
                  <a:pt x="50965" y="104724"/>
                </a:lnTo>
                <a:lnTo>
                  <a:pt x="50967" y="103530"/>
                </a:lnTo>
                <a:lnTo>
                  <a:pt x="27241" y="103530"/>
                </a:lnTo>
                <a:lnTo>
                  <a:pt x="25" y="102158"/>
                </a:lnTo>
                <a:close/>
              </a:path>
              <a:path w="78739" h="125094">
                <a:moveTo>
                  <a:pt x="215" y="0"/>
                </a:moveTo>
                <a:lnTo>
                  <a:pt x="177" y="18567"/>
                </a:lnTo>
                <a:lnTo>
                  <a:pt x="27393" y="19926"/>
                </a:lnTo>
                <a:lnTo>
                  <a:pt x="27241" y="103530"/>
                </a:lnTo>
                <a:lnTo>
                  <a:pt x="50967" y="103530"/>
                </a:lnTo>
                <a:lnTo>
                  <a:pt x="51117" y="21120"/>
                </a:lnTo>
                <a:lnTo>
                  <a:pt x="78336" y="21120"/>
                </a:lnTo>
                <a:lnTo>
                  <a:pt x="78371" y="3924"/>
                </a:lnTo>
                <a:lnTo>
                  <a:pt x="215" y="0"/>
                </a:lnTo>
                <a:close/>
              </a:path>
              <a:path w="78739" h="125094">
                <a:moveTo>
                  <a:pt x="78336" y="21120"/>
                </a:moveTo>
                <a:lnTo>
                  <a:pt x="51117" y="21120"/>
                </a:lnTo>
                <a:lnTo>
                  <a:pt x="78333" y="22491"/>
                </a:lnTo>
                <a:lnTo>
                  <a:pt x="78336" y="2112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3835488" y="2915526"/>
            <a:ext cx="88900" cy="148590"/>
          </a:xfrm>
          <a:custGeom>
            <a:avLst/>
            <a:gdLst/>
            <a:ahLst/>
            <a:cxnLst/>
            <a:rect l="l" t="t" r="r" b="b"/>
            <a:pathLst>
              <a:path w="88900" h="148589">
                <a:moveTo>
                  <a:pt x="66408" y="0"/>
                </a:moveTo>
                <a:lnTo>
                  <a:pt x="0" y="147421"/>
                </a:lnTo>
                <a:lnTo>
                  <a:pt x="22491" y="148551"/>
                </a:lnTo>
                <a:lnTo>
                  <a:pt x="88912" y="1130"/>
                </a:lnTo>
                <a:lnTo>
                  <a:pt x="6640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3938945" y="2927413"/>
            <a:ext cx="100330" cy="126364"/>
          </a:xfrm>
          <a:custGeom>
            <a:avLst/>
            <a:gdLst/>
            <a:ahLst/>
            <a:cxnLst/>
            <a:rect l="l" t="t" r="r" b="b"/>
            <a:pathLst>
              <a:path w="100329" h="126364">
                <a:moveTo>
                  <a:pt x="43774" y="0"/>
                </a:moveTo>
                <a:lnTo>
                  <a:pt x="14881" y="13601"/>
                </a:lnTo>
                <a:lnTo>
                  <a:pt x="10258" y="18491"/>
                </a:lnTo>
                <a:lnTo>
                  <a:pt x="0" y="60972"/>
                </a:lnTo>
                <a:lnTo>
                  <a:pt x="742" y="75199"/>
                </a:lnTo>
                <a:lnTo>
                  <a:pt x="19159" y="114954"/>
                </a:lnTo>
                <a:lnTo>
                  <a:pt x="55966" y="125780"/>
                </a:lnTo>
                <a:lnTo>
                  <a:pt x="62633" y="124802"/>
                </a:lnTo>
                <a:lnTo>
                  <a:pt x="68805" y="122707"/>
                </a:lnTo>
                <a:lnTo>
                  <a:pt x="74876" y="120497"/>
                </a:lnTo>
                <a:lnTo>
                  <a:pt x="80324" y="116954"/>
                </a:lnTo>
                <a:lnTo>
                  <a:pt x="84846" y="112064"/>
                </a:lnTo>
                <a:lnTo>
                  <a:pt x="89481" y="107175"/>
                </a:lnTo>
                <a:lnTo>
                  <a:pt x="90659" y="105105"/>
                </a:lnTo>
                <a:lnTo>
                  <a:pt x="54239" y="105105"/>
                </a:lnTo>
                <a:lnTo>
                  <a:pt x="40891" y="104444"/>
                </a:lnTo>
                <a:lnTo>
                  <a:pt x="24787" y="64693"/>
                </a:lnTo>
                <a:lnTo>
                  <a:pt x="24795" y="52959"/>
                </a:lnTo>
                <a:lnTo>
                  <a:pt x="45476" y="20561"/>
                </a:lnTo>
                <a:lnTo>
                  <a:pt x="89027" y="20561"/>
                </a:lnTo>
                <a:lnTo>
                  <a:pt x="87487" y="17957"/>
                </a:lnTo>
                <a:lnTo>
                  <a:pt x="80589" y="10703"/>
                </a:lnTo>
                <a:lnTo>
                  <a:pt x="72176" y="5356"/>
                </a:lnTo>
                <a:lnTo>
                  <a:pt x="62236" y="1909"/>
                </a:lnTo>
                <a:lnTo>
                  <a:pt x="50759" y="355"/>
                </a:lnTo>
                <a:lnTo>
                  <a:pt x="43774" y="0"/>
                </a:lnTo>
                <a:close/>
              </a:path>
              <a:path w="100329" h="126364">
                <a:moveTo>
                  <a:pt x="89027" y="20561"/>
                </a:moveTo>
                <a:lnTo>
                  <a:pt x="45476" y="20561"/>
                </a:lnTo>
                <a:lnTo>
                  <a:pt x="58925" y="21234"/>
                </a:lnTo>
                <a:lnTo>
                  <a:pt x="65389" y="25069"/>
                </a:lnTo>
                <a:lnTo>
                  <a:pt x="75067" y="71074"/>
                </a:lnTo>
                <a:lnTo>
                  <a:pt x="74944" y="72710"/>
                </a:lnTo>
                <a:lnTo>
                  <a:pt x="54239" y="105105"/>
                </a:lnTo>
                <a:lnTo>
                  <a:pt x="90659" y="105105"/>
                </a:lnTo>
                <a:lnTo>
                  <a:pt x="99727" y="64693"/>
                </a:lnTo>
                <a:lnTo>
                  <a:pt x="98980" y="50458"/>
                </a:lnTo>
                <a:lnTo>
                  <a:pt x="96690" y="37884"/>
                </a:lnTo>
                <a:lnTo>
                  <a:pt x="92859" y="27043"/>
                </a:lnTo>
                <a:lnTo>
                  <a:pt x="89027" y="20561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4160875" y="2938373"/>
            <a:ext cx="933665" cy="1729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3411829" y="3649205"/>
            <a:ext cx="85725" cy="124460"/>
          </a:xfrm>
          <a:custGeom>
            <a:avLst/>
            <a:gdLst/>
            <a:ahLst/>
            <a:cxnLst/>
            <a:rect l="l" t="t" r="r" b="b"/>
            <a:pathLst>
              <a:path w="85725" h="124460">
                <a:moveTo>
                  <a:pt x="3327" y="99860"/>
                </a:moveTo>
                <a:lnTo>
                  <a:pt x="3314" y="119926"/>
                </a:lnTo>
                <a:lnTo>
                  <a:pt x="85661" y="124078"/>
                </a:lnTo>
                <a:lnTo>
                  <a:pt x="85699" y="103987"/>
                </a:lnTo>
                <a:lnTo>
                  <a:pt x="58585" y="102641"/>
                </a:lnTo>
                <a:lnTo>
                  <a:pt x="58587" y="101447"/>
                </a:lnTo>
                <a:lnTo>
                  <a:pt x="34861" y="101447"/>
                </a:lnTo>
                <a:lnTo>
                  <a:pt x="3327" y="99860"/>
                </a:lnTo>
                <a:close/>
              </a:path>
              <a:path w="85725" h="124460">
                <a:moveTo>
                  <a:pt x="58733" y="23672"/>
                </a:moveTo>
                <a:lnTo>
                  <a:pt x="35013" y="23672"/>
                </a:lnTo>
                <a:lnTo>
                  <a:pt x="34861" y="101447"/>
                </a:lnTo>
                <a:lnTo>
                  <a:pt x="58587" y="101447"/>
                </a:lnTo>
                <a:lnTo>
                  <a:pt x="58733" y="23672"/>
                </a:lnTo>
                <a:close/>
              </a:path>
              <a:path w="85725" h="124460">
                <a:moveTo>
                  <a:pt x="39369" y="0"/>
                </a:moveTo>
                <a:lnTo>
                  <a:pt x="0" y="18287"/>
                </a:lnTo>
                <a:lnTo>
                  <a:pt x="7556" y="37033"/>
                </a:lnTo>
                <a:lnTo>
                  <a:pt x="35013" y="23672"/>
                </a:lnTo>
                <a:lnTo>
                  <a:pt x="58733" y="23672"/>
                </a:lnTo>
                <a:lnTo>
                  <a:pt x="58775" y="965"/>
                </a:lnTo>
                <a:lnTo>
                  <a:pt x="39369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3516885" y="3656063"/>
            <a:ext cx="90170" cy="123189"/>
          </a:xfrm>
          <a:custGeom>
            <a:avLst/>
            <a:gdLst/>
            <a:ahLst/>
            <a:cxnLst/>
            <a:rect l="l" t="t" r="r" b="b"/>
            <a:pathLst>
              <a:path w="90170" h="123189">
                <a:moveTo>
                  <a:pt x="56830" y="0"/>
                </a:moveTo>
                <a:lnTo>
                  <a:pt x="16343" y="13411"/>
                </a:lnTo>
                <a:lnTo>
                  <a:pt x="5319" y="30835"/>
                </a:lnTo>
                <a:lnTo>
                  <a:pt x="3350" y="35763"/>
                </a:lnTo>
                <a:lnTo>
                  <a:pt x="2017" y="41313"/>
                </a:lnTo>
                <a:lnTo>
                  <a:pt x="341" y="53276"/>
                </a:lnTo>
                <a:lnTo>
                  <a:pt x="116" y="56654"/>
                </a:lnTo>
                <a:lnTo>
                  <a:pt x="0" y="67894"/>
                </a:lnTo>
                <a:lnTo>
                  <a:pt x="595" y="79057"/>
                </a:lnTo>
                <a:lnTo>
                  <a:pt x="17617" y="113683"/>
                </a:lnTo>
                <a:lnTo>
                  <a:pt x="51052" y="122872"/>
                </a:lnTo>
                <a:lnTo>
                  <a:pt x="57110" y="122174"/>
                </a:lnTo>
                <a:lnTo>
                  <a:pt x="85073" y="103784"/>
                </a:lnTo>
                <a:lnTo>
                  <a:pt x="48829" y="103784"/>
                </a:lnTo>
                <a:lnTo>
                  <a:pt x="42251" y="103441"/>
                </a:lnTo>
                <a:lnTo>
                  <a:pt x="39177" y="102692"/>
                </a:lnTo>
                <a:lnTo>
                  <a:pt x="33843" y="100012"/>
                </a:lnTo>
                <a:lnTo>
                  <a:pt x="31583" y="97891"/>
                </a:lnTo>
                <a:lnTo>
                  <a:pt x="29843" y="95084"/>
                </a:lnTo>
                <a:lnTo>
                  <a:pt x="28001" y="92303"/>
                </a:lnTo>
                <a:lnTo>
                  <a:pt x="26680" y="88722"/>
                </a:lnTo>
                <a:lnTo>
                  <a:pt x="25753" y="84454"/>
                </a:lnTo>
                <a:lnTo>
                  <a:pt x="24953" y="80111"/>
                </a:lnTo>
                <a:lnTo>
                  <a:pt x="24445" y="74841"/>
                </a:lnTo>
                <a:lnTo>
                  <a:pt x="24458" y="68529"/>
                </a:lnTo>
                <a:lnTo>
                  <a:pt x="34326" y="65112"/>
                </a:lnTo>
                <a:lnTo>
                  <a:pt x="36167" y="64592"/>
                </a:lnTo>
                <a:lnTo>
                  <a:pt x="40079" y="63995"/>
                </a:lnTo>
                <a:lnTo>
                  <a:pt x="42136" y="63804"/>
                </a:lnTo>
                <a:lnTo>
                  <a:pt x="85658" y="63792"/>
                </a:lnTo>
                <a:lnTo>
                  <a:pt x="83208" y="60032"/>
                </a:lnTo>
                <a:lnTo>
                  <a:pt x="79843" y="56654"/>
                </a:lnTo>
                <a:lnTo>
                  <a:pt x="76541" y="53276"/>
                </a:lnTo>
                <a:lnTo>
                  <a:pt x="72350" y="50558"/>
                </a:lnTo>
                <a:lnTo>
                  <a:pt x="69062" y="49288"/>
                </a:lnTo>
                <a:lnTo>
                  <a:pt x="25207" y="49288"/>
                </a:lnTo>
                <a:lnTo>
                  <a:pt x="25842" y="42506"/>
                </a:lnTo>
                <a:lnTo>
                  <a:pt x="34808" y="25984"/>
                </a:lnTo>
                <a:lnTo>
                  <a:pt x="37679" y="23533"/>
                </a:lnTo>
                <a:lnTo>
                  <a:pt x="41476" y="21805"/>
                </a:lnTo>
                <a:lnTo>
                  <a:pt x="46111" y="20624"/>
                </a:lnTo>
                <a:lnTo>
                  <a:pt x="50734" y="19570"/>
                </a:lnTo>
                <a:lnTo>
                  <a:pt x="56386" y="19138"/>
                </a:lnTo>
                <a:lnTo>
                  <a:pt x="79693" y="19138"/>
                </a:lnTo>
                <a:lnTo>
                  <a:pt x="79728" y="1142"/>
                </a:lnTo>
                <a:lnTo>
                  <a:pt x="56830" y="0"/>
                </a:lnTo>
                <a:close/>
              </a:path>
              <a:path w="90170" h="123189">
                <a:moveTo>
                  <a:pt x="85658" y="63792"/>
                </a:moveTo>
                <a:lnTo>
                  <a:pt x="46137" y="63792"/>
                </a:lnTo>
                <a:lnTo>
                  <a:pt x="49629" y="63969"/>
                </a:lnTo>
                <a:lnTo>
                  <a:pt x="52601" y="64617"/>
                </a:lnTo>
                <a:lnTo>
                  <a:pt x="55065" y="65760"/>
                </a:lnTo>
                <a:lnTo>
                  <a:pt x="57529" y="66776"/>
                </a:lnTo>
                <a:lnTo>
                  <a:pt x="59573" y="68173"/>
                </a:lnTo>
                <a:lnTo>
                  <a:pt x="61224" y="69976"/>
                </a:lnTo>
                <a:lnTo>
                  <a:pt x="62748" y="71754"/>
                </a:lnTo>
                <a:lnTo>
                  <a:pt x="63993" y="73825"/>
                </a:lnTo>
                <a:lnTo>
                  <a:pt x="64704" y="76263"/>
                </a:lnTo>
                <a:lnTo>
                  <a:pt x="65458" y="78536"/>
                </a:lnTo>
                <a:lnTo>
                  <a:pt x="65557" y="79057"/>
                </a:lnTo>
                <a:lnTo>
                  <a:pt x="65822" y="81343"/>
                </a:lnTo>
                <a:lnTo>
                  <a:pt x="65809" y="87147"/>
                </a:lnTo>
                <a:lnTo>
                  <a:pt x="60348" y="98640"/>
                </a:lnTo>
                <a:lnTo>
                  <a:pt x="58697" y="100368"/>
                </a:lnTo>
                <a:lnTo>
                  <a:pt x="56538" y="101663"/>
                </a:lnTo>
                <a:lnTo>
                  <a:pt x="51610" y="103416"/>
                </a:lnTo>
                <a:lnTo>
                  <a:pt x="48829" y="103784"/>
                </a:lnTo>
                <a:lnTo>
                  <a:pt x="85073" y="103784"/>
                </a:lnTo>
                <a:lnTo>
                  <a:pt x="86535" y="100749"/>
                </a:lnTo>
                <a:lnTo>
                  <a:pt x="88796" y="95961"/>
                </a:lnTo>
                <a:lnTo>
                  <a:pt x="89939" y="90500"/>
                </a:lnTo>
                <a:lnTo>
                  <a:pt x="89964" y="78536"/>
                </a:lnTo>
                <a:lnTo>
                  <a:pt x="89152" y="73278"/>
                </a:lnTo>
                <a:lnTo>
                  <a:pt x="87138" y="67894"/>
                </a:lnTo>
                <a:lnTo>
                  <a:pt x="85782" y="63995"/>
                </a:lnTo>
                <a:lnTo>
                  <a:pt x="85658" y="63792"/>
                </a:lnTo>
                <a:close/>
              </a:path>
              <a:path w="90170" h="123189">
                <a:moveTo>
                  <a:pt x="45045" y="44970"/>
                </a:moveTo>
                <a:lnTo>
                  <a:pt x="40612" y="45262"/>
                </a:lnTo>
                <a:lnTo>
                  <a:pt x="32192" y="46837"/>
                </a:lnTo>
                <a:lnTo>
                  <a:pt x="28496" y="47853"/>
                </a:lnTo>
                <a:lnTo>
                  <a:pt x="25207" y="49288"/>
                </a:lnTo>
                <a:lnTo>
                  <a:pt x="69062" y="49288"/>
                </a:lnTo>
                <a:lnTo>
                  <a:pt x="62190" y="46634"/>
                </a:lnTo>
                <a:lnTo>
                  <a:pt x="56335" y="45542"/>
                </a:lnTo>
                <a:lnTo>
                  <a:pt x="45045" y="44970"/>
                </a:lnTo>
                <a:close/>
              </a:path>
              <a:path w="90170" h="123189">
                <a:moveTo>
                  <a:pt x="79693" y="19138"/>
                </a:moveTo>
                <a:lnTo>
                  <a:pt x="56386" y="19138"/>
                </a:lnTo>
                <a:lnTo>
                  <a:pt x="79690" y="20319"/>
                </a:lnTo>
                <a:lnTo>
                  <a:pt x="79693" y="19138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3619300" y="3658450"/>
            <a:ext cx="96520" cy="126364"/>
          </a:xfrm>
          <a:custGeom>
            <a:avLst/>
            <a:gdLst/>
            <a:ahLst/>
            <a:cxnLst/>
            <a:rect l="l" t="t" r="r" b="b"/>
            <a:pathLst>
              <a:path w="96520" h="126364">
                <a:moveTo>
                  <a:pt x="41919" y="0"/>
                </a:moveTo>
                <a:lnTo>
                  <a:pt x="13027" y="15201"/>
                </a:lnTo>
                <a:lnTo>
                  <a:pt x="8797" y="20307"/>
                </a:lnTo>
                <a:lnTo>
                  <a:pt x="0" y="64757"/>
                </a:lnTo>
                <a:lnTo>
                  <a:pt x="102" y="68932"/>
                </a:lnTo>
                <a:lnTo>
                  <a:pt x="13052" y="109156"/>
                </a:lnTo>
                <a:lnTo>
                  <a:pt x="17154" y="114376"/>
                </a:lnTo>
                <a:lnTo>
                  <a:pt x="22183" y="118338"/>
                </a:lnTo>
                <a:lnTo>
                  <a:pt x="33575" y="123520"/>
                </a:lnTo>
                <a:lnTo>
                  <a:pt x="39938" y="125056"/>
                </a:lnTo>
                <a:lnTo>
                  <a:pt x="54619" y="125806"/>
                </a:lnTo>
                <a:lnTo>
                  <a:pt x="61604" y="124739"/>
                </a:lnTo>
                <a:lnTo>
                  <a:pt x="73847" y="119634"/>
                </a:lnTo>
                <a:lnTo>
                  <a:pt x="79079" y="115785"/>
                </a:lnTo>
                <a:lnTo>
                  <a:pt x="83423" y="110578"/>
                </a:lnTo>
                <a:lnTo>
                  <a:pt x="86225" y="107175"/>
                </a:lnTo>
                <a:lnTo>
                  <a:pt x="51571" y="107175"/>
                </a:lnTo>
                <a:lnTo>
                  <a:pt x="43265" y="106756"/>
                </a:lnTo>
                <a:lnTo>
                  <a:pt x="38947" y="105130"/>
                </a:lnTo>
                <a:lnTo>
                  <a:pt x="35353" y="102044"/>
                </a:lnTo>
                <a:lnTo>
                  <a:pt x="31683" y="98958"/>
                </a:lnTo>
                <a:lnTo>
                  <a:pt x="28800" y="94373"/>
                </a:lnTo>
                <a:lnTo>
                  <a:pt x="26768" y="88264"/>
                </a:lnTo>
                <a:lnTo>
                  <a:pt x="57508" y="68199"/>
                </a:lnTo>
                <a:lnTo>
                  <a:pt x="23314" y="68199"/>
                </a:lnTo>
                <a:lnTo>
                  <a:pt x="30595" y="28435"/>
                </a:lnTo>
                <a:lnTo>
                  <a:pt x="32724" y="25018"/>
                </a:lnTo>
                <a:lnTo>
                  <a:pt x="35404" y="22453"/>
                </a:lnTo>
                <a:lnTo>
                  <a:pt x="38388" y="20891"/>
                </a:lnTo>
                <a:lnTo>
                  <a:pt x="41475" y="19240"/>
                </a:lnTo>
                <a:lnTo>
                  <a:pt x="44764" y="18605"/>
                </a:lnTo>
                <a:lnTo>
                  <a:pt x="84923" y="18605"/>
                </a:lnTo>
                <a:lnTo>
                  <a:pt x="83385" y="16637"/>
                </a:lnTo>
                <a:lnTo>
                  <a:pt x="79181" y="11391"/>
                </a:lnTo>
                <a:lnTo>
                  <a:pt x="74253" y="7429"/>
                </a:lnTo>
                <a:lnTo>
                  <a:pt x="62760" y="2235"/>
                </a:lnTo>
                <a:lnTo>
                  <a:pt x="56499" y="736"/>
                </a:lnTo>
                <a:lnTo>
                  <a:pt x="41919" y="0"/>
                </a:lnTo>
                <a:close/>
              </a:path>
              <a:path w="96520" h="126364">
                <a:moveTo>
                  <a:pt x="96270" y="58064"/>
                </a:moveTo>
                <a:lnTo>
                  <a:pt x="73034" y="58064"/>
                </a:lnTo>
                <a:lnTo>
                  <a:pt x="73142" y="61010"/>
                </a:lnTo>
                <a:lnTo>
                  <a:pt x="73192" y="71992"/>
                </a:lnTo>
                <a:lnTo>
                  <a:pt x="57946" y="104889"/>
                </a:lnTo>
                <a:lnTo>
                  <a:pt x="54962" y="106540"/>
                </a:lnTo>
                <a:lnTo>
                  <a:pt x="51571" y="107175"/>
                </a:lnTo>
                <a:lnTo>
                  <a:pt x="86225" y="107175"/>
                </a:lnTo>
                <a:lnTo>
                  <a:pt x="96341" y="68199"/>
                </a:lnTo>
                <a:lnTo>
                  <a:pt x="96270" y="58064"/>
                </a:lnTo>
                <a:close/>
              </a:path>
              <a:path w="96520" h="126364">
                <a:moveTo>
                  <a:pt x="84923" y="18605"/>
                </a:moveTo>
                <a:lnTo>
                  <a:pt x="44764" y="18605"/>
                </a:lnTo>
                <a:lnTo>
                  <a:pt x="53184" y="19011"/>
                </a:lnTo>
                <a:lnTo>
                  <a:pt x="57489" y="20637"/>
                </a:lnTo>
                <a:lnTo>
                  <a:pt x="61071" y="23749"/>
                </a:lnTo>
                <a:lnTo>
                  <a:pt x="64677" y="26924"/>
                </a:lnTo>
                <a:lnTo>
                  <a:pt x="67637" y="31597"/>
                </a:lnTo>
                <a:lnTo>
                  <a:pt x="69783" y="37731"/>
                </a:lnTo>
                <a:lnTo>
                  <a:pt x="23314" y="68199"/>
                </a:lnTo>
                <a:lnTo>
                  <a:pt x="57508" y="68199"/>
                </a:lnTo>
                <a:lnTo>
                  <a:pt x="73034" y="58064"/>
                </a:lnTo>
                <a:lnTo>
                  <a:pt x="96270" y="58064"/>
                </a:lnTo>
                <a:lnTo>
                  <a:pt x="96238" y="56823"/>
                </a:lnTo>
                <a:lnTo>
                  <a:pt x="87474" y="21869"/>
                </a:lnTo>
                <a:lnTo>
                  <a:pt x="84923" y="18605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3785857" y="3669677"/>
            <a:ext cx="933576" cy="3975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4801450" y="3717709"/>
            <a:ext cx="78740" cy="125095"/>
          </a:xfrm>
          <a:custGeom>
            <a:avLst/>
            <a:gdLst/>
            <a:ahLst/>
            <a:cxnLst/>
            <a:rect l="l" t="t" r="r" b="b"/>
            <a:pathLst>
              <a:path w="78739" h="125095">
                <a:moveTo>
                  <a:pt x="25" y="102171"/>
                </a:moveTo>
                <a:lnTo>
                  <a:pt x="0" y="121030"/>
                </a:lnTo>
                <a:lnTo>
                  <a:pt x="78257" y="124955"/>
                </a:lnTo>
                <a:lnTo>
                  <a:pt x="78295" y="106108"/>
                </a:lnTo>
                <a:lnTo>
                  <a:pt x="50977" y="104724"/>
                </a:lnTo>
                <a:lnTo>
                  <a:pt x="50979" y="103530"/>
                </a:lnTo>
                <a:lnTo>
                  <a:pt x="27266" y="103530"/>
                </a:lnTo>
                <a:lnTo>
                  <a:pt x="25" y="102171"/>
                </a:lnTo>
                <a:close/>
              </a:path>
              <a:path w="78739" h="125095">
                <a:moveTo>
                  <a:pt x="228" y="0"/>
                </a:moveTo>
                <a:lnTo>
                  <a:pt x="203" y="18668"/>
                </a:lnTo>
                <a:lnTo>
                  <a:pt x="27419" y="20027"/>
                </a:lnTo>
                <a:lnTo>
                  <a:pt x="27266" y="103530"/>
                </a:lnTo>
                <a:lnTo>
                  <a:pt x="50979" y="103530"/>
                </a:lnTo>
                <a:lnTo>
                  <a:pt x="51130" y="21221"/>
                </a:lnTo>
                <a:lnTo>
                  <a:pt x="78450" y="21221"/>
                </a:lnTo>
                <a:lnTo>
                  <a:pt x="78486" y="3937"/>
                </a:lnTo>
                <a:lnTo>
                  <a:pt x="228" y="0"/>
                </a:lnTo>
                <a:close/>
              </a:path>
              <a:path w="78739" h="125095">
                <a:moveTo>
                  <a:pt x="78450" y="21221"/>
                </a:moveTo>
                <a:lnTo>
                  <a:pt x="51130" y="21221"/>
                </a:lnTo>
                <a:lnTo>
                  <a:pt x="78447" y="22605"/>
                </a:lnTo>
                <a:lnTo>
                  <a:pt x="78450" y="21221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4900625" y="3716273"/>
            <a:ext cx="89535" cy="148590"/>
          </a:xfrm>
          <a:custGeom>
            <a:avLst/>
            <a:gdLst/>
            <a:ahLst/>
            <a:cxnLst/>
            <a:rect l="l" t="t" r="r" b="b"/>
            <a:pathLst>
              <a:path w="89535" h="148589">
                <a:moveTo>
                  <a:pt x="66421" y="0"/>
                </a:moveTo>
                <a:lnTo>
                  <a:pt x="0" y="147332"/>
                </a:lnTo>
                <a:lnTo>
                  <a:pt x="22479" y="148450"/>
                </a:lnTo>
                <a:lnTo>
                  <a:pt x="89001" y="1142"/>
                </a:lnTo>
                <a:lnTo>
                  <a:pt x="66421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5004200" y="3728072"/>
            <a:ext cx="99695" cy="126364"/>
          </a:xfrm>
          <a:custGeom>
            <a:avLst/>
            <a:gdLst/>
            <a:ahLst/>
            <a:cxnLst/>
            <a:rect l="l" t="t" r="r" b="b"/>
            <a:pathLst>
              <a:path w="99695" h="126364">
                <a:moveTo>
                  <a:pt x="43655" y="0"/>
                </a:moveTo>
                <a:lnTo>
                  <a:pt x="37077" y="850"/>
                </a:lnTo>
                <a:lnTo>
                  <a:pt x="30905" y="3060"/>
                </a:lnTo>
                <a:lnTo>
                  <a:pt x="24745" y="5168"/>
                </a:lnTo>
                <a:lnTo>
                  <a:pt x="2199" y="38881"/>
                </a:lnTo>
                <a:lnTo>
                  <a:pt x="0" y="61061"/>
                </a:lnTo>
                <a:lnTo>
                  <a:pt x="736" y="75204"/>
                </a:lnTo>
                <a:lnTo>
                  <a:pt x="19084" y="114991"/>
                </a:lnTo>
                <a:lnTo>
                  <a:pt x="55949" y="125768"/>
                </a:lnTo>
                <a:lnTo>
                  <a:pt x="62528" y="124891"/>
                </a:lnTo>
                <a:lnTo>
                  <a:pt x="90564" y="105117"/>
                </a:lnTo>
                <a:lnTo>
                  <a:pt x="54133" y="105117"/>
                </a:lnTo>
                <a:lnTo>
                  <a:pt x="40785" y="104432"/>
                </a:lnTo>
                <a:lnTo>
                  <a:pt x="24542" y="61061"/>
                </a:lnTo>
                <a:lnTo>
                  <a:pt x="24555" y="54343"/>
                </a:lnTo>
                <a:lnTo>
                  <a:pt x="38372" y="23025"/>
                </a:lnTo>
                <a:lnTo>
                  <a:pt x="41547" y="21361"/>
                </a:lnTo>
                <a:lnTo>
                  <a:pt x="45370" y="20662"/>
                </a:lnTo>
                <a:lnTo>
                  <a:pt x="88919" y="20662"/>
                </a:lnTo>
                <a:lnTo>
                  <a:pt x="87369" y="18046"/>
                </a:lnTo>
                <a:lnTo>
                  <a:pt x="80464" y="10778"/>
                </a:lnTo>
                <a:lnTo>
                  <a:pt x="72046" y="5399"/>
                </a:lnTo>
                <a:lnTo>
                  <a:pt x="62105" y="1917"/>
                </a:lnTo>
                <a:lnTo>
                  <a:pt x="50628" y="342"/>
                </a:lnTo>
                <a:lnTo>
                  <a:pt x="43655" y="0"/>
                </a:lnTo>
                <a:close/>
              </a:path>
              <a:path w="99695" h="126364">
                <a:moveTo>
                  <a:pt x="88919" y="20662"/>
                </a:moveTo>
                <a:lnTo>
                  <a:pt x="45370" y="20662"/>
                </a:lnTo>
                <a:lnTo>
                  <a:pt x="58807" y="21336"/>
                </a:lnTo>
                <a:lnTo>
                  <a:pt x="65271" y="25171"/>
                </a:lnTo>
                <a:lnTo>
                  <a:pt x="74948" y="71323"/>
                </a:lnTo>
                <a:lnTo>
                  <a:pt x="74415" y="77216"/>
                </a:lnTo>
                <a:lnTo>
                  <a:pt x="54133" y="105117"/>
                </a:lnTo>
                <a:lnTo>
                  <a:pt x="90564" y="105117"/>
                </a:lnTo>
                <a:lnTo>
                  <a:pt x="99606" y="64706"/>
                </a:lnTo>
                <a:lnTo>
                  <a:pt x="98869" y="50500"/>
                </a:lnTo>
                <a:lnTo>
                  <a:pt x="96581" y="37938"/>
                </a:lnTo>
                <a:lnTo>
                  <a:pt x="92748" y="27123"/>
                </a:lnTo>
                <a:lnTo>
                  <a:pt x="88919" y="20662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3838638" y="5230761"/>
            <a:ext cx="78740" cy="125095"/>
          </a:xfrm>
          <a:custGeom>
            <a:avLst/>
            <a:gdLst/>
            <a:ahLst/>
            <a:cxnLst/>
            <a:rect l="l" t="t" r="r" b="b"/>
            <a:pathLst>
              <a:path w="78739" h="125095">
                <a:moveTo>
                  <a:pt x="38" y="102171"/>
                </a:moveTo>
                <a:lnTo>
                  <a:pt x="0" y="120942"/>
                </a:lnTo>
                <a:lnTo>
                  <a:pt x="78257" y="124866"/>
                </a:lnTo>
                <a:lnTo>
                  <a:pt x="78295" y="106095"/>
                </a:lnTo>
                <a:lnTo>
                  <a:pt x="50977" y="104736"/>
                </a:lnTo>
                <a:lnTo>
                  <a:pt x="50979" y="103543"/>
                </a:lnTo>
                <a:lnTo>
                  <a:pt x="27343" y="103543"/>
                </a:lnTo>
                <a:lnTo>
                  <a:pt x="38" y="102171"/>
                </a:lnTo>
                <a:close/>
              </a:path>
              <a:path w="78739" h="125095">
                <a:moveTo>
                  <a:pt x="228" y="0"/>
                </a:moveTo>
                <a:lnTo>
                  <a:pt x="190" y="18567"/>
                </a:lnTo>
                <a:lnTo>
                  <a:pt x="27508" y="19951"/>
                </a:lnTo>
                <a:lnTo>
                  <a:pt x="27343" y="103543"/>
                </a:lnTo>
                <a:lnTo>
                  <a:pt x="50979" y="103543"/>
                </a:lnTo>
                <a:lnTo>
                  <a:pt x="51130" y="21120"/>
                </a:lnTo>
                <a:lnTo>
                  <a:pt x="78450" y="21120"/>
                </a:lnTo>
                <a:lnTo>
                  <a:pt x="78486" y="3937"/>
                </a:lnTo>
                <a:lnTo>
                  <a:pt x="228" y="0"/>
                </a:lnTo>
                <a:close/>
              </a:path>
              <a:path w="78739" h="125095">
                <a:moveTo>
                  <a:pt x="78450" y="21120"/>
                </a:moveTo>
                <a:lnTo>
                  <a:pt x="51130" y="21120"/>
                </a:lnTo>
                <a:lnTo>
                  <a:pt x="78447" y="22491"/>
                </a:lnTo>
                <a:lnTo>
                  <a:pt x="78450" y="2112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3944315" y="5262969"/>
            <a:ext cx="80645" cy="98425"/>
          </a:xfrm>
          <a:custGeom>
            <a:avLst/>
            <a:gdLst/>
            <a:ahLst/>
            <a:cxnLst/>
            <a:rect l="l" t="t" r="r" b="b"/>
            <a:pathLst>
              <a:path w="80645" h="98425">
                <a:moveTo>
                  <a:pt x="78209" y="19456"/>
                </a:moveTo>
                <a:lnTo>
                  <a:pt x="41833" y="19456"/>
                </a:lnTo>
                <a:lnTo>
                  <a:pt x="53555" y="20040"/>
                </a:lnTo>
                <a:lnTo>
                  <a:pt x="57429" y="25349"/>
                </a:lnTo>
                <a:lnTo>
                  <a:pt x="57302" y="96913"/>
                </a:lnTo>
                <a:lnTo>
                  <a:pt x="80416" y="98082"/>
                </a:lnTo>
                <a:lnTo>
                  <a:pt x="80543" y="29946"/>
                </a:lnTo>
                <a:lnTo>
                  <a:pt x="79923" y="25349"/>
                </a:lnTo>
                <a:lnTo>
                  <a:pt x="78816" y="21310"/>
                </a:lnTo>
                <a:lnTo>
                  <a:pt x="78209" y="19456"/>
                </a:lnTo>
                <a:close/>
              </a:path>
              <a:path w="80645" h="98425">
                <a:moveTo>
                  <a:pt x="177" y="0"/>
                </a:moveTo>
                <a:lnTo>
                  <a:pt x="0" y="94030"/>
                </a:lnTo>
                <a:lnTo>
                  <a:pt x="23113" y="95186"/>
                </a:lnTo>
                <a:lnTo>
                  <a:pt x="23215" y="35686"/>
                </a:lnTo>
                <a:lnTo>
                  <a:pt x="27139" y="30556"/>
                </a:lnTo>
                <a:lnTo>
                  <a:pt x="30937" y="26631"/>
                </a:lnTo>
                <a:lnTo>
                  <a:pt x="38150" y="20764"/>
                </a:lnTo>
                <a:lnTo>
                  <a:pt x="41833" y="19456"/>
                </a:lnTo>
                <a:lnTo>
                  <a:pt x="78209" y="19456"/>
                </a:lnTo>
                <a:lnTo>
                  <a:pt x="77482" y="17233"/>
                </a:lnTo>
                <a:lnTo>
                  <a:pt x="76394" y="14985"/>
                </a:lnTo>
                <a:lnTo>
                  <a:pt x="20688" y="14985"/>
                </a:lnTo>
                <a:lnTo>
                  <a:pt x="20104" y="1003"/>
                </a:lnTo>
                <a:lnTo>
                  <a:pt x="177" y="0"/>
                </a:lnTo>
                <a:close/>
              </a:path>
              <a:path w="80645" h="98425">
                <a:moveTo>
                  <a:pt x="47625" y="368"/>
                </a:moveTo>
                <a:lnTo>
                  <a:pt x="20688" y="14985"/>
                </a:lnTo>
                <a:lnTo>
                  <a:pt x="76394" y="14985"/>
                </a:lnTo>
                <a:lnTo>
                  <a:pt x="75742" y="13639"/>
                </a:lnTo>
                <a:lnTo>
                  <a:pt x="73185" y="10566"/>
                </a:lnTo>
                <a:lnTo>
                  <a:pt x="70827" y="7670"/>
                </a:lnTo>
                <a:lnTo>
                  <a:pt x="67689" y="5270"/>
                </a:lnTo>
                <a:lnTo>
                  <a:pt x="64046" y="3505"/>
                </a:lnTo>
                <a:lnTo>
                  <a:pt x="60363" y="1803"/>
                </a:lnTo>
                <a:lnTo>
                  <a:pt x="56159" y="812"/>
                </a:lnTo>
                <a:lnTo>
                  <a:pt x="47625" y="368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4043464" y="5240413"/>
            <a:ext cx="86995" cy="127635"/>
          </a:xfrm>
          <a:custGeom>
            <a:avLst/>
            <a:gdLst/>
            <a:ahLst/>
            <a:cxnLst/>
            <a:rect l="l" t="t" r="r" b="b"/>
            <a:pathLst>
              <a:path w="86995" h="127635">
                <a:moveTo>
                  <a:pt x="25" y="27520"/>
                </a:moveTo>
                <a:lnTo>
                  <a:pt x="0" y="45097"/>
                </a:lnTo>
                <a:lnTo>
                  <a:pt x="25882" y="46393"/>
                </a:lnTo>
                <a:lnTo>
                  <a:pt x="25768" y="97980"/>
                </a:lnTo>
                <a:lnTo>
                  <a:pt x="55918" y="126580"/>
                </a:lnTo>
                <a:lnTo>
                  <a:pt x="65989" y="127101"/>
                </a:lnTo>
                <a:lnTo>
                  <a:pt x="69989" y="126987"/>
                </a:lnTo>
                <a:lnTo>
                  <a:pt x="74206" y="126606"/>
                </a:lnTo>
                <a:lnTo>
                  <a:pt x="78422" y="126314"/>
                </a:lnTo>
                <a:lnTo>
                  <a:pt x="82638" y="125717"/>
                </a:lnTo>
                <a:lnTo>
                  <a:pt x="86842" y="125031"/>
                </a:lnTo>
                <a:lnTo>
                  <a:pt x="86864" y="109220"/>
                </a:lnTo>
                <a:lnTo>
                  <a:pt x="69710" y="109220"/>
                </a:lnTo>
                <a:lnTo>
                  <a:pt x="59956" y="108724"/>
                </a:lnTo>
                <a:lnTo>
                  <a:pt x="55753" y="107099"/>
                </a:lnTo>
                <a:lnTo>
                  <a:pt x="53301" y="104267"/>
                </a:lnTo>
                <a:lnTo>
                  <a:pt x="50723" y="101346"/>
                </a:lnTo>
                <a:lnTo>
                  <a:pt x="49504" y="97256"/>
                </a:lnTo>
                <a:lnTo>
                  <a:pt x="49606" y="47586"/>
                </a:lnTo>
                <a:lnTo>
                  <a:pt x="86985" y="47586"/>
                </a:lnTo>
                <a:lnTo>
                  <a:pt x="87007" y="31889"/>
                </a:lnTo>
                <a:lnTo>
                  <a:pt x="49631" y="30010"/>
                </a:lnTo>
                <a:lnTo>
                  <a:pt x="49633" y="28829"/>
                </a:lnTo>
                <a:lnTo>
                  <a:pt x="25908" y="28829"/>
                </a:lnTo>
                <a:lnTo>
                  <a:pt x="25" y="27520"/>
                </a:lnTo>
                <a:close/>
              </a:path>
              <a:path w="86995" h="127635">
                <a:moveTo>
                  <a:pt x="86868" y="106959"/>
                </a:moveTo>
                <a:lnTo>
                  <a:pt x="83896" y="107607"/>
                </a:lnTo>
                <a:lnTo>
                  <a:pt x="80606" y="108153"/>
                </a:lnTo>
                <a:lnTo>
                  <a:pt x="77012" y="108572"/>
                </a:lnTo>
                <a:lnTo>
                  <a:pt x="73418" y="109093"/>
                </a:lnTo>
                <a:lnTo>
                  <a:pt x="69710" y="109220"/>
                </a:lnTo>
                <a:lnTo>
                  <a:pt x="86864" y="109220"/>
                </a:lnTo>
                <a:lnTo>
                  <a:pt x="86868" y="106959"/>
                </a:lnTo>
                <a:close/>
              </a:path>
              <a:path w="86995" h="127635">
                <a:moveTo>
                  <a:pt x="86985" y="47586"/>
                </a:moveTo>
                <a:lnTo>
                  <a:pt x="49606" y="47586"/>
                </a:lnTo>
                <a:lnTo>
                  <a:pt x="86982" y="49466"/>
                </a:lnTo>
                <a:lnTo>
                  <a:pt x="86985" y="47586"/>
                </a:lnTo>
                <a:close/>
              </a:path>
              <a:path w="86995" h="127635">
                <a:moveTo>
                  <a:pt x="49682" y="0"/>
                </a:moveTo>
                <a:lnTo>
                  <a:pt x="25946" y="4737"/>
                </a:lnTo>
                <a:lnTo>
                  <a:pt x="25908" y="28829"/>
                </a:lnTo>
                <a:lnTo>
                  <a:pt x="49633" y="28829"/>
                </a:lnTo>
                <a:lnTo>
                  <a:pt x="49682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4154119" y="5273433"/>
            <a:ext cx="87630" cy="99060"/>
          </a:xfrm>
          <a:custGeom>
            <a:avLst/>
            <a:gdLst/>
            <a:ahLst/>
            <a:cxnLst/>
            <a:rect l="l" t="t" r="r" b="b"/>
            <a:pathLst>
              <a:path w="87629" h="99060">
                <a:moveTo>
                  <a:pt x="38493" y="0"/>
                </a:moveTo>
                <a:lnTo>
                  <a:pt x="12382" y="12738"/>
                </a:lnTo>
                <a:lnTo>
                  <a:pt x="8470" y="16941"/>
                </a:lnTo>
                <a:lnTo>
                  <a:pt x="5486" y="22225"/>
                </a:lnTo>
                <a:lnTo>
                  <a:pt x="3314" y="28321"/>
                </a:lnTo>
                <a:lnTo>
                  <a:pt x="1155" y="34556"/>
                </a:lnTo>
                <a:lnTo>
                  <a:pt x="0" y="41414"/>
                </a:lnTo>
                <a:lnTo>
                  <a:pt x="54" y="57200"/>
                </a:lnTo>
                <a:lnTo>
                  <a:pt x="21374" y="92265"/>
                </a:lnTo>
                <a:lnTo>
                  <a:pt x="49822" y="98818"/>
                </a:lnTo>
                <a:lnTo>
                  <a:pt x="59054" y="98679"/>
                </a:lnTo>
                <a:lnTo>
                  <a:pt x="82100" y="81025"/>
                </a:lnTo>
                <a:lnTo>
                  <a:pt x="55194" y="81025"/>
                </a:lnTo>
                <a:lnTo>
                  <a:pt x="46456" y="80594"/>
                </a:lnTo>
                <a:lnTo>
                  <a:pt x="23495" y="58153"/>
                </a:lnTo>
                <a:lnTo>
                  <a:pt x="23495" y="54025"/>
                </a:lnTo>
                <a:lnTo>
                  <a:pt x="87063" y="54025"/>
                </a:lnTo>
                <a:lnTo>
                  <a:pt x="87185" y="52717"/>
                </a:lnTo>
                <a:lnTo>
                  <a:pt x="87401" y="45808"/>
                </a:lnTo>
                <a:lnTo>
                  <a:pt x="87411" y="39903"/>
                </a:lnTo>
                <a:lnTo>
                  <a:pt x="63880" y="39903"/>
                </a:lnTo>
                <a:lnTo>
                  <a:pt x="23952" y="37896"/>
                </a:lnTo>
                <a:lnTo>
                  <a:pt x="24663" y="31013"/>
                </a:lnTo>
                <a:lnTo>
                  <a:pt x="26847" y="25692"/>
                </a:lnTo>
                <a:lnTo>
                  <a:pt x="34353" y="18542"/>
                </a:lnTo>
                <a:lnTo>
                  <a:pt x="39077" y="16891"/>
                </a:lnTo>
                <a:lnTo>
                  <a:pt x="79582" y="16891"/>
                </a:lnTo>
                <a:lnTo>
                  <a:pt x="76682" y="13652"/>
                </a:lnTo>
                <a:lnTo>
                  <a:pt x="73088" y="9753"/>
                </a:lnTo>
                <a:lnTo>
                  <a:pt x="68783" y="6629"/>
                </a:lnTo>
                <a:lnTo>
                  <a:pt x="63449" y="4356"/>
                </a:lnTo>
                <a:lnTo>
                  <a:pt x="58204" y="1993"/>
                </a:lnTo>
                <a:lnTo>
                  <a:pt x="52247" y="673"/>
                </a:lnTo>
                <a:lnTo>
                  <a:pt x="38493" y="0"/>
                </a:lnTo>
                <a:close/>
              </a:path>
              <a:path w="87629" h="99060">
                <a:moveTo>
                  <a:pt x="82105" y="77850"/>
                </a:moveTo>
                <a:lnTo>
                  <a:pt x="76352" y="79082"/>
                </a:lnTo>
                <a:lnTo>
                  <a:pt x="70802" y="79997"/>
                </a:lnTo>
                <a:lnTo>
                  <a:pt x="60121" y="80860"/>
                </a:lnTo>
                <a:lnTo>
                  <a:pt x="55194" y="81025"/>
                </a:lnTo>
                <a:lnTo>
                  <a:pt x="82100" y="81025"/>
                </a:lnTo>
                <a:lnTo>
                  <a:pt x="82105" y="77850"/>
                </a:lnTo>
                <a:close/>
              </a:path>
              <a:path w="87629" h="99060">
                <a:moveTo>
                  <a:pt x="87063" y="54025"/>
                </a:moveTo>
                <a:lnTo>
                  <a:pt x="23495" y="54025"/>
                </a:lnTo>
                <a:lnTo>
                  <a:pt x="86766" y="57200"/>
                </a:lnTo>
                <a:lnTo>
                  <a:pt x="87063" y="54025"/>
                </a:lnTo>
                <a:close/>
              </a:path>
              <a:path w="87629" h="99060">
                <a:moveTo>
                  <a:pt x="79582" y="16891"/>
                </a:moveTo>
                <a:lnTo>
                  <a:pt x="39077" y="16891"/>
                </a:lnTo>
                <a:lnTo>
                  <a:pt x="47599" y="17310"/>
                </a:lnTo>
                <a:lnTo>
                  <a:pt x="50063" y="17830"/>
                </a:lnTo>
                <a:lnTo>
                  <a:pt x="52324" y="18859"/>
                </a:lnTo>
                <a:lnTo>
                  <a:pt x="54686" y="19773"/>
                </a:lnTo>
                <a:lnTo>
                  <a:pt x="56629" y="21272"/>
                </a:lnTo>
                <a:lnTo>
                  <a:pt x="64008" y="36194"/>
                </a:lnTo>
                <a:lnTo>
                  <a:pt x="63880" y="39903"/>
                </a:lnTo>
                <a:lnTo>
                  <a:pt x="87411" y="39903"/>
                </a:lnTo>
                <a:lnTo>
                  <a:pt x="87371" y="37896"/>
                </a:lnTo>
                <a:lnTo>
                  <a:pt x="86499" y="32499"/>
                </a:lnTo>
                <a:lnTo>
                  <a:pt x="82816" y="22085"/>
                </a:lnTo>
                <a:lnTo>
                  <a:pt x="80162" y="17538"/>
                </a:lnTo>
                <a:lnTo>
                  <a:pt x="79582" y="16891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4268127" y="5279225"/>
            <a:ext cx="81915" cy="95250"/>
          </a:xfrm>
          <a:custGeom>
            <a:avLst/>
            <a:gdLst/>
            <a:ahLst/>
            <a:cxnLst/>
            <a:rect l="l" t="t" r="r" b="b"/>
            <a:pathLst>
              <a:path w="81914" h="95250">
                <a:moveTo>
                  <a:pt x="177" y="0"/>
                </a:moveTo>
                <a:lnTo>
                  <a:pt x="0" y="94043"/>
                </a:lnTo>
                <a:lnTo>
                  <a:pt x="23622" y="95224"/>
                </a:lnTo>
                <a:lnTo>
                  <a:pt x="23723" y="35712"/>
                </a:lnTo>
                <a:lnTo>
                  <a:pt x="28155" y="29616"/>
                </a:lnTo>
                <a:lnTo>
                  <a:pt x="32169" y="25400"/>
                </a:lnTo>
                <a:lnTo>
                  <a:pt x="35763" y="22758"/>
                </a:lnTo>
                <a:lnTo>
                  <a:pt x="39370" y="20231"/>
                </a:lnTo>
                <a:lnTo>
                  <a:pt x="42964" y="19011"/>
                </a:lnTo>
                <a:lnTo>
                  <a:pt x="78641" y="19011"/>
                </a:lnTo>
                <a:lnTo>
                  <a:pt x="76781" y="14833"/>
                </a:lnTo>
                <a:lnTo>
                  <a:pt x="21920" y="14833"/>
                </a:lnTo>
                <a:lnTo>
                  <a:pt x="21120" y="1054"/>
                </a:lnTo>
                <a:lnTo>
                  <a:pt x="177" y="0"/>
                </a:lnTo>
                <a:close/>
              </a:path>
              <a:path w="81914" h="95250">
                <a:moveTo>
                  <a:pt x="78641" y="19011"/>
                </a:moveTo>
                <a:lnTo>
                  <a:pt x="42964" y="19011"/>
                </a:lnTo>
                <a:lnTo>
                  <a:pt x="48310" y="19278"/>
                </a:lnTo>
                <a:lnTo>
                  <a:pt x="50050" y="19773"/>
                </a:lnTo>
                <a:lnTo>
                  <a:pt x="57632" y="30492"/>
                </a:lnTo>
                <a:lnTo>
                  <a:pt x="58140" y="33019"/>
                </a:lnTo>
                <a:lnTo>
                  <a:pt x="58331" y="35928"/>
                </a:lnTo>
                <a:lnTo>
                  <a:pt x="58127" y="39547"/>
                </a:lnTo>
                <a:lnTo>
                  <a:pt x="81343" y="40716"/>
                </a:lnTo>
                <a:lnTo>
                  <a:pt x="81504" y="35928"/>
                </a:lnTo>
                <a:lnTo>
                  <a:pt x="81444" y="33019"/>
                </a:lnTo>
                <a:lnTo>
                  <a:pt x="81051" y="28651"/>
                </a:lnTo>
                <a:lnTo>
                  <a:pt x="78641" y="19011"/>
                </a:lnTo>
                <a:close/>
              </a:path>
              <a:path w="81914" h="95250">
                <a:moveTo>
                  <a:pt x="48247" y="406"/>
                </a:moveTo>
                <a:lnTo>
                  <a:pt x="44958" y="647"/>
                </a:lnTo>
                <a:lnTo>
                  <a:pt x="39090" y="1765"/>
                </a:lnTo>
                <a:lnTo>
                  <a:pt x="36309" y="2730"/>
                </a:lnTo>
                <a:lnTo>
                  <a:pt x="33959" y="4013"/>
                </a:lnTo>
                <a:lnTo>
                  <a:pt x="31483" y="5295"/>
                </a:lnTo>
                <a:lnTo>
                  <a:pt x="21920" y="14833"/>
                </a:lnTo>
                <a:lnTo>
                  <a:pt x="76781" y="14833"/>
                </a:lnTo>
                <a:lnTo>
                  <a:pt x="56654" y="850"/>
                </a:lnTo>
                <a:lnTo>
                  <a:pt x="48247" y="406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4370920" y="5284380"/>
            <a:ext cx="80645" cy="98425"/>
          </a:xfrm>
          <a:custGeom>
            <a:avLst/>
            <a:gdLst/>
            <a:ahLst/>
            <a:cxnLst/>
            <a:rect l="l" t="t" r="r" b="b"/>
            <a:pathLst>
              <a:path w="80645" h="98425">
                <a:moveTo>
                  <a:pt x="78253" y="19456"/>
                </a:moveTo>
                <a:lnTo>
                  <a:pt x="41846" y="19456"/>
                </a:lnTo>
                <a:lnTo>
                  <a:pt x="53555" y="20053"/>
                </a:lnTo>
                <a:lnTo>
                  <a:pt x="57543" y="25361"/>
                </a:lnTo>
                <a:lnTo>
                  <a:pt x="57404" y="96926"/>
                </a:lnTo>
                <a:lnTo>
                  <a:pt x="80518" y="98094"/>
                </a:lnTo>
                <a:lnTo>
                  <a:pt x="80645" y="29959"/>
                </a:lnTo>
                <a:lnTo>
                  <a:pt x="80036" y="25361"/>
                </a:lnTo>
                <a:lnTo>
                  <a:pt x="78253" y="19456"/>
                </a:lnTo>
                <a:close/>
              </a:path>
              <a:path w="80645" h="98425">
                <a:moveTo>
                  <a:pt x="177" y="0"/>
                </a:moveTo>
                <a:lnTo>
                  <a:pt x="0" y="94043"/>
                </a:lnTo>
                <a:lnTo>
                  <a:pt x="23114" y="95199"/>
                </a:lnTo>
                <a:lnTo>
                  <a:pt x="23228" y="35699"/>
                </a:lnTo>
                <a:lnTo>
                  <a:pt x="27139" y="30568"/>
                </a:lnTo>
                <a:lnTo>
                  <a:pt x="30937" y="26644"/>
                </a:lnTo>
                <a:lnTo>
                  <a:pt x="38138" y="20777"/>
                </a:lnTo>
                <a:lnTo>
                  <a:pt x="41846" y="19456"/>
                </a:lnTo>
                <a:lnTo>
                  <a:pt x="78253" y="19456"/>
                </a:lnTo>
                <a:lnTo>
                  <a:pt x="77597" y="17246"/>
                </a:lnTo>
                <a:lnTo>
                  <a:pt x="76434" y="14986"/>
                </a:lnTo>
                <a:lnTo>
                  <a:pt x="20701" y="14986"/>
                </a:lnTo>
                <a:lnTo>
                  <a:pt x="20091" y="1003"/>
                </a:lnTo>
                <a:lnTo>
                  <a:pt x="177" y="0"/>
                </a:lnTo>
                <a:close/>
              </a:path>
              <a:path w="80645" h="98425">
                <a:moveTo>
                  <a:pt x="47625" y="381"/>
                </a:moveTo>
                <a:lnTo>
                  <a:pt x="44450" y="622"/>
                </a:lnTo>
                <a:lnTo>
                  <a:pt x="41668" y="1193"/>
                </a:lnTo>
                <a:lnTo>
                  <a:pt x="38798" y="1739"/>
                </a:lnTo>
                <a:lnTo>
                  <a:pt x="20701" y="14986"/>
                </a:lnTo>
                <a:lnTo>
                  <a:pt x="76434" y="14986"/>
                </a:lnTo>
                <a:lnTo>
                  <a:pt x="75742" y="13639"/>
                </a:lnTo>
                <a:lnTo>
                  <a:pt x="73186" y="10579"/>
                </a:lnTo>
                <a:lnTo>
                  <a:pt x="70827" y="7670"/>
                </a:lnTo>
                <a:lnTo>
                  <a:pt x="67689" y="5283"/>
                </a:lnTo>
                <a:lnTo>
                  <a:pt x="64058" y="3517"/>
                </a:lnTo>
                <a:lnTo>
                  <a:pt x="60464" y="1816"/>
                </a:lnTo>
                <a:lnTo>
                  <a:pt x="56159" y="812"/>
                </a:lnTo>
                <a:lnTo>
                  <a:pt x="47625" y="381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4474717" y="5289397"/>
            <a:ext cx="83185" cy="98425"/>
          </a:xfrm>
          <a:custGeom>
            <a:avLst/>
            <a:gdLst/>
            <a:ahLst/>
            <a:cxnLst/>
            <a:rect l="l" t="t" r="r" b="b"/>
            <a:pathLst>
              <a:path w="83185" h="98425">
                <a:moveTo>
                  <a:pt x="82942" y="85128"/>
                </a:moveTo>
                <a:lnTo>
                  <a:pt x="62598" y="85128"/>
                </a:lnTo>
                <a:lnTo>
                  <a:pt x="63207" y="97421"/>
                </a:lnTo>
                <a:lnTo>
                  <a:pt x="82918" y="98399"/>
                </a:lnTo>
                <a:lnTo>
                  <a:pt x="82942" y="85128"/>
                </a:lnTo>
                <a:close/>
              </a:path>
              <a:path w="83185" h="98425">
                <a:moveTo>
                  <a:pt x="39370" y="38607"/>
                </a:moveTo>
                <a:lnTo>
                  <a:pt x="1028" y="58864"/>
                </a:lnTo>
                <a:lnTo>
                  <a:pt x="0" y="62928"/>
                </a:lnTo>
                <a:lnTo>
                  <a:pt x="97" y="72339"/>
                </a:lnTo>
                <a:lnTo>
                  <a:pt x="33718" y="98145"/>
                </a:lnTo>
                <a:lnTo>
                  <a:pt x="37109" y="97904"/>
                </a:lnTo>
                <a:lnTo>
                  <a:pt x="56222" y="90525"/>
                </a:lnTo>
                <a:lnTo>
                  <a:pt x="58483" y="88950"/>
                </a:lnTo>
                <a:lnTo>
                  <a:pt x="60540" y="87134"/>
                </a:lnTo>
                <a:lnTo>
                  <a:pt x="62598" y="85128"/>
                </a:lnTo>
                <a:lnTo>
                  <a:pt x="82942" y="85128"/>
                </a:lnTo>
                <a:lnTo>
                  <a:pt x="82950" y="80683"/>
                </a:lnTo>
                <a:lnTo>
                  <a:pt x="41554" y="80683"/>
                </a:lnTo>
                <a:lnTo>
                  <a:pt x="34048" y="80302"/>
                </a:lnTo>
                <a:lnTo>
                  <a:pt x="30568" y="79108"/>
                </a:lnTo>
                <a:lnTo>
                  <a:pt x="28003" y="76974"/>
                </a:lnTo>
                <a:lnTo>
                  <a:pt x="25539" y="74752"/>
                </a:lnTo>
                <a:lnTo>
                  <a:pt x="24320" y="71869"/>
                </a:lnTo>
                <a:lnTo>
                  <a:pt x="24320" y="66052"/>
                </a:lnTo>
                <a:lnTo>
                  <a:pt x="24637" y="64262"/>
                </a:lnTo>
                <a:lnTo>
                  <a:pt x="26289" y="60934"/>
                </a:lnTo>
                <a:lnTo>
                  <a:pt x="27520" y="59588"/>
                </a:lnTo>
                <a:lnTo>
                  <a:pt x="29273" y="58381"/>
                </a:lnTo>
                <a:lnTo>
                  <a:pt x="30911" y="57150"/>
                </a:lnTo>
                <a:lnTo>
                  <a:pt x="33172" y="56261"/>
                </a:lnTo>
                <a:lnTo>
                  <a:pt x="35852" y="55587"/>
                </a:lnTo>
                <a:lnTo>
                  <a:pt x="38620" y="55029"/>
                </a:lnTo>
                <a:lnTo>
                  <a:pt x="41910" y="54800"/>
                </a:lnTo>
                <a:lnTo>
                  <a:pt x="82997" y="54800"/>
                </a:lnTo>
                <a:lnTo>
                  <a:pt x="83025" y="39624"/>
                </a:lnTo>
                <a:lnTo>
                  <a:pt x="59918" y="39624"/>
                </a:lnTo>
                <a:lnTo>
                  <a:pt x="39370" y="38607"/>
                </a:lnTo>
                <a:close/>
              </a:path>
              <a:path w="83185" h="98425">
                <a:moveTo>
                  <a:pt x="82997" y="54800"/>
                </a:moveTo>
                <a:lnTo>
                  <a:pt x="41910" y="54800"/>
                </a:lnTo>
                <a:lnTo>
                  <a:pt x="59893" y="55689"/>
                </a:lnTo>
                <a:lnTo>
                  <a:pt x="59867" y="68338"/>
                </a:lnTo>
                <a:lnTo>
                  <a:pt x="55740" y="72339"/>
                </a:lnTo>
                <a:lnTo>
                  <a:pt x="51930" y="75476"/>
                </a:lnTo>
                <a:lnTo>
                  <a:pt x="48450" y="77508"/>
                </a:lnTo>
                <a:lnTo>
                  <a:pt x="44945" y="79629"/>
                </a:lnTo>
                <a:lnTo>
                  <a:pt x="41554" y="80683"/>
                </a:lnTo>
                <a:lnTo>
                  <a:pt x="82950" y="80683"/>
                </a:lnTo>
                <a:lnTo>
                  <a:pt x="82997" y="54800"/>
                </a:lnTo>
                <a:close/>
              </a:path>
              <a:path w="83185" h="98425">
                <a:moveTo>
                  <a:pt x="79496" y="16992"/>
                </a:moveTo>
                <a:lnTo>
                  <a:pt x="34785" y="16992"/>
                </a:lnTo>
                <a:lnTo>
                  <a:pt x="44043" y="17449"/>
                </a:lnTo>
                <a:lnTo>
                  <a:pt x="47104" y="17906"/>
                </a:lnTo>
                <a:lnTo>
                  <a:pt x="49568" y="18846"/>
                </a:lnTo>
                <a:lnTo>
                  <a:pt x="52031" y="19672"/>
                </a:lnTo>
                <a:lnTo>
                  <a:pt x="54000" y="20866"/>
                </a:lnTo>
                <a:lnTo>
                  <a:pt x="59918" y="31508"/>
                </a:lnTo>
                <a:lnTo>
                  <a:pt x="59918" y="39624"/>
                </a:lnTo>
                <a:lnTo>
                  <a:pt x="83025" y="39624"/>
                </a:lnTo>
                <a:lnTo>
                  <a:pt x="83045" y="28854"/>
                </a:lnTo>
                <a:lnTo>
                  <a:pt x="82334" y="24206"/>
                </a:lnTo>
                <a:lnTo>
                  <a:pt x="80695" y="20104"/>
                </a:lnTo>
                <a:lnTo>
                  <a:pt x="79496" y="16992"/>
                </a:lnTo>
                <a:close/>
              </a:path>
              <a:path w="83185" h="98425">
                <a:moveTo>
                  <a:pt x="35839" y="0"/>
                </a:moveTo>
                <a:lnTo>
                  <a:pt x="7569" y="22860"/>
                </a:lnTo>
                <a:lnTo>
                  <a:pt x="12801" y="20815"/>
                </a:lnTo>
                <a:lnTo>
                  <a:pt x="18148" y="19278"/>
                </a:lnTo>
                <a:lnTo>
                  <a:pt x="23698" y="18351"/>
                </a:lnTo>
                <a:lnTo>
                  <a:pt x="29146" y="17322"/>
                </a:lnTo>
                <a:lnTo>
                  <a:pt x="34785" y="16992"/>
                </a:lnTo>
                <a:lnTo>
                  <a:pt x="79496" y="16992"/>
                </a:lnTo>
                <a:lnTo>
                  <a:pt x="79159" y="16116"/>
                </a:lnTo>
                <a:lnTo>
                  <a:pt x="49517" y="673"/>
                </a:lnTo>
                <a:lnTo>
                  <a:pt x="35839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4584737" y="5258561"/>
            <a:ext cx="82550" cy="135255"/>
          </a:xfrm>
          <a:custGeom>
            <a:avLst/>
            <a:gdLst/>
            <a:ahLst/>
            <a:cxnLst/>
            <a:rect l="l" t="t" r="r" b="b"/>
            <a:pathLst>
              <a:path w="82550" h="135254">
                <a:moveTo>
                  <a:pt x="38" y="113030"/>
                </a:moveTo>
                <a:lnTo>
                  <a:pt x="0" y="130606"/>
                </a:lnTo>
                <a:lnTo>
                  <a:pt x="81953" y="134721"/>
                </a:lnTo>
                <a:lnTo>
                  <a:pt x="81991" y="117144"/>
                </a:lnTo>
                <a:lnTo>
                  <a:pt x="54267" y="115760"/>
                </a:lnTo>
                <a:lnTo>
                  <a:pt x="54269" y="114554"/>
                </a:lnTo>
                <a:lnTo>
                  <a:pt x="30543" y="114554"/>
                </a:lnTo>
                <a:lnTo>
                  <a:pt x="38" y="113030"/>
                </a:lnTo>
                <a:close/>
              </a:path>
              <a:path w="82550" h="135254">
                <a:moveTo>
                  <a:pt x="3530" y="0"/>
                </a:moveTo>
                <a:lnTo>
                  <a:pt x="3492" y="17576"/>
                </a:lnTo>
                <a:lnTo>
                  <a:pt x="30708" y="18935"/>
                </a:lnTo>
                <a:lnTo>
                  <a:pt x="30543" y="114554"/>
                </a:lnTo>
                <a:lnTo>
                  <a:pt x="54269" y="114554"/>
                </a:lnTo>
                <a:lnTo>
                  <a:pt x="54470" y="2552"/>
                </a:lnTo>
                <a:lnTo>
                  <a:pt x="353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4046601" y="5468645"/>
            <a:ext cx="87630" cy="125730"/>
          </a:xfrm>
          <a:custGeom>
            <a:avLst/>
            <a:gdLst/>
            <a:ahLst/>
            <a:cxnLst/>
            <a:rect l="l" t="t" r="r" b="b"/>
            <a:pathLst>
              <a:path w="87629" h="125729">
                <a:moveTo>
                  <a:pt x="38" y="95859"/>
                </a:moveTo>
                <a:lnTo>
                  <a:pt x="30391" y="124675"/>
                </a:lnTo>
                <a:lnTo>
                  <a:pt x="44157" y="125361"/>
                </a:lnTo>
                <a:lnTo>
                  <a:pt x="50939" y="124904"/>
                </a:lnTo>
                <a:lnTo>
                  <a:pt x="84045" y="105067"/>
                </a:lnTo>
                <a:lnTo>
                  <a:pt x="41821" y="105067"/>
                </a:lnTo>
                <a:lnTo>
                  <a:pt x="34442" y="104698"/>
                </a:lnTo>
                <a:lnTo>
                  <a:pt x="18618" y="101790"/>
                </a:lnTo>
                <a:lnTo>
                  <a:pt x="15443" y="101041"/>
                </a:lnTo>
                <a:lnTo>
                  <a:pt x="9169" y="99110"/>
                </a:lnTo>
                <a:lnTo>
                  <a:pt x="5981" y="98056"/>
                </a:lnTo>
                <a:lnTo>
                  <a:pt x="2908" y="97002"/>
                </a:lnTo>
                <a:lnTo>
                  <a:pt x="38" y="95859"/>
                </a:lnTo>
                <a:close/>
              </a:path>
              <a:path w="87629" h="125729">
                <a:moveTo>
                  <a:pt x="40170" y="0"/>
                </a:moveTo>
                <a:lnTo>
                  <a:pt x="2329" y="23888"/>
                </a:lnTo>
                <a:lnTo>
                  <a:pt x="1371" y="38303"/>
                </a:lnTo>
                <a:lnTo>
                  <a:pt x="2298" y="42862"/>
                </a:lnTo>
                <a:lnTo>
                  <a:pt x="4038" y="46570"/>
                </a:lnTo>
                <a:lnTo>
                  <a:pt x="5664" y="50368"/>
                </a:lnTo>
                <a:lnTo>
                  <a:pt x="31623" y="68922"/>
                </a:lnTo>
                <a:lnTo>
                  <a:pt x="35318" y="70510"/>
                </a:lnTo>
                <a:lnTo>
                  <a:pt x="42697" y="73507"/>
                </a:lnTo>
                <a:lnTo>
                  <a:pt x="46291" y="74891"/>
                </a:lnTo>
                <a:lnTo>
                  <a:pt x="49568" y="76466"/>
                </a:lnTo>
                <a:lnTo>
                  <a:pt x="61887" y="88417"/>
                </a:lnTo>
                <a:lnTo>
                  <a:pt x="61874" y="93548"/>
                </a:lnTo>
                <a:lnTo>
                  <a:pt x="41821" y="105067"/>
                </a:lnTo>
                <a:lnTo>
                  <a:pt x="84045" y="105067"/>
                </a:lnTo>
                <a:lnTo>
                  <a:pt x="86093" y="101180"/>
                </a:lnTo>
                <a:lnTo>
                  <a:pt x="87338" y="95859"/>
                </a:lnTo>
                <a:lnTo>
                  <a:pt x="87464" y="83883"/>
                </a:lnTo>
                <a:lnTo>
                  <a:pt x="86550" y="79616"/>
                </a:lnTo>
                <a:lnTo>
                  <a:pt x="57010" y="53454"/>
                </a:lnTo>
                <a:lnTo>
                  <a:pt x="53212" y="51739"/>
                </a:lnTo>
                <a:lnTo>
                  <a:pt x="45834" y="48768"/>
                </a:lnTo>
                <a:lnTo>
                  <a:pt x="42240" y="47282"/>
                </a:lnTo>
                <a:lnTo>
                  <a:pt x="38963" y="45808"/>
                </a:lnTo>
                <a:lnTo>
                  <a:pt x="36080" y="44170"/>
                </a:lnTo>
                <a:lnTo>
                  <a:pt x="33210" y="42621"/>
                </a:lnTo>
                <a:lnTo>
                  <a:pt x="30949" y="40894"/>
                </a:lnTo>
                <a:lnTo>
                  <a:pt x="29210" y="38989"/>
                </a:lnTo>
                <a:lnTo>
                  <a:pt x="27470" y="37007"/>
                </a:lnTo>
                <a:lnTo>
                  <a:pt x="26644" y="34861"/>
                </a:lnTo>
                <a:lnTo>
                  <a:pt x="26644" y="30238"/>
                </a:lnTo>
                <a:lnTo>
                  <a:pt x="38900" y="20510"/>
                </a:lnTo>
                <a:lnTo>
                  <a:pt x="41681" y="19951"/>
                </a:lnTo>
                <a:lnTo>
                  <a:pt x="45161" y="19837"/>
                </a:lnTo>
                <a:lnTo>
                  <a:pt x="78438" y="19837"/>
                </a:lnTo>
                <a:lnTo>
                  <a:pt x="78473" y="5727"/>
                </a:lnTo>
                <a:lnTo>
                  <a:pt x="74256" y="4521"/>
                </a:lnTo>
                <a:lnTo>
                  <a:pt x="71793" y="4000"/>
                </a:lnTo>
                <a:lnTo>
                  <a:pt x="69341" y="3378"/>
                </a:lnTo>
                <a:lnTo>
                  <a:pt x="66865" y="2844"/>
                </a:lnTo>
                <a:lnTo>
                  <a:pt x="64198" y="2413"/>
                </a:lnTo>
                <a:lnTo>
                  <a:pt x="61633" y="1892"/>
                </a:lnTo>
                <a:lnTo>
                  <a:pt x="58953" y="1549"/>
                </a:lnTo>
                <a:lnTo>
                  <a:pt x="56299" y="1117"/>
                </a:lnTo>
                <a:lnTo>
                  <a:pt x="53619" y="774"/>
                </a:lnTo>
                <a:lnTo>
                  <a:pt x="51053" y="546"/>
                </a:lnTo>
                <a:lnTo>
                  <a:pt x="40170" y="0"/>
                </a:lnTo>
                <a:close/>
              </a:path>
              <a:path w="87629" h="125729">
                <a:moveTo>
                  <a:pt x="78438" y="19837"/>
                </a:moveTo>
                <a:lnTo>
                  <a:pt x="45161" y="19837"/>
                </a:lnTo>
                <a:lnTo>
                  <a:pt x="49275" y="20015"/>
                </a:lnTo>
                <a:lnTo>
                  <a:pt x="51638" y="20154"/>
                </a:lnTo>
                <a:lnTo>
                  <a:pt x="71767" y="24180"/>
                </a:lnTo>
                <a:lnTo>
                  <a:pt x="74218" y="24892"/>
                </a:lnTo>
                <a:lnTo>
                  <a:pt x="76377" y="25704"/>
                </a:lnTo>
                <a:lnTo>
                  <a:pt x="78422" y="26619"/>
                </a:lnTo>
                <a:lnTo>
                  <a:pt x="78438" y="19837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4156163" y="5474157"/>
            <a:ext cx="90170" cy="125730"/>
          </a:xfrm>
          <a:custGeom>
            <a:avLst/>
            <a:gdLst/>
            <a:ahLst/>
            <a:cxnLst/>
            <a:rect l="l" t="t" r="r" b="b"/>
            <a:pathLst>
              <a:path w="90170" h="125729">
                <a:moveTo>
                  <a:pt x="62934" y="72123"/>
                </a:moveTo>
                <a:lnTo>
                  <a:pt x="23406" y="72123"/>
                </a:lnTo>
                <a:lnTo>
                  <a:pt x="31838" y="72542"/>
                </a:lnTo>
                <a:lnTo>
                  <a:pt x="35331" y="73621"/>
                </a:lnTo>
                <a:lnTo>
                  <a:pt x="38303" y="75679"/>
                </a:lnTo>
                <a:lnTo>
                  <a:pt x="41173" y="77724"/>
                </a:lnTo>
                <a:lnTo>
                  <a:pt x="43421" y="80644"/>
                </a:lnTo>
                <a:lnTo>
                  <a:pt x="45059" y="84455"/>
                </a:lnTo>
                <a:lnTo>
                  <a:pt x="62458" y="124167"/>
                </a:lnTo>
                <a:lnTo>
                  <a:pt x="89877" y="125552"/>
                </a:lnTo>
                <a:lnTo>
                  <a:pt x="67563" y="78651"/>
                </a:lnTo>
                <a:lnTo>
                  <a:pt x="65100" y="74612"/>
                </a:lnTo>
                <a:lnTo>
                  <a:pt x="62934" y="72123"/>
                </a:lnTo>
                <a:close/>
              </a:path>
              <a:path w="90170" h="125729">
                <a:moveTo>
                  <a:pt x="228" y="0"/>
                </a:moveTo>
                <a:lnTo>
                  <a:pt x="0" y="121031"/>
                </a:lnTo>
                <a:lnTo>
                  <a:pt x="23317" y="122199"/>
                </a:lnTo>
                <a:lnTo>
                  <a:pt x="23406" y="72123"/>
                </a:lnTo>
                <a:lnTo>
                  <a:pt x="62934" y="72123"/>
                </a:lnTo>
                <a:lnTo>
                  <a:pt x="60083" y="68846"/>
                </a:lnTo>
                <a:lnTo>
                  <a:pt x="57213" y="66979"/>
                </a:lnTo>
                <a:lnTo>
                  <a:pt x="54241" y="66243"/>
                </a:lnTo>
                <a:lnTo>
                  <a:pt x="58127" y="65836"/>
                </a:lnTo>
                <a:lnTo>
                  <a:pt x="73660" y="57886"/>
                </a:lnTo>
                <a:lnTo>
                  <a:pt x="76022" y="55587"/>
                </a:lnTo>
                <a:lnTo>
                  <a:pt x="76407" y="55016"/>
                </a:lnTo>
                <a:lnTo>
                  <a:pt x="36588" y="55016"/>
                </a:lnTo>
                <a:lnTo>
                  <a:pt x="23444" y="54368"/>
                </a:lnTo>
                <a:lnTo>
                  <a:pt x="23507" y="20243"/>
                </a:lnTo>
                <a:lnTo>
                  <a:pt x="77396" y="20243"/>
                </a:lnTo>
                <a:lnTo>
                  <a:pt x="75996" y="17360"/>
                </a:lnTo>
                <a:lnTo>
                  <a:pt x="43167" y="2146"/>
                </a:lnTo>
                <a:lnTo>
                  <a:pt x="228" y="0"/>
                </a:lnTo>
                <a:close/>
              </a:path>
              <a:path w="90170" h="125729">
                <a:moveTo>
                  <a:pt x="77396" y="20243"/>
                </a:moveTo>
                <a:lnTo>
                  <a:pt x="23507" y="20243"/>
                </a:lnTo>
                <a:lnTo>
                  <a:pt x="41478" y="21132"/>
                </a:lnTo>
                <a:lnTo>
                  <a:pt x="47231" y="22732"/>
                </a:lnTo>
                <a:lnTo>
                  <a:pt x="51130" y="25425"/>
                </a:lnTo>
                <a:lnTo>
                  <a:pt x="54927" y="28244"/>
                </a:lnTo>
                <a:lnTo>
                  <a:pt x="56870" y="32651"/>
                </a:lnTo>
                <a:lnTo>
                  <a:pt x="56845" y="41376"/>
                </a:lnTo>
                <a:lnTo>
                  <a:pt x="36588" y="55016"/>
                </a:lnTo>
                <a:lnTo>
                  <a:pt x="76407" y="55016"/>
                </a:lnTo>
                <a:lnTo>
                  <a:pt x="77990" y="52666"/>
                </a:lnTo>
                <a:lnTo>
                  <a:pt x="79222" y="49225"/>
                </a:lnTo>
                <a:lnTo>
                  <a:pt x="80568" y="45885"/>
                </a:lnTo>
                <a:lnTo>
                  <a:pt x="81292" y="42011"/>
                </a:lnTo>
                <a:lnTo>
                  <a:pt x="81318" y="31356"/>
                </a:lnTo>
                <a:lnTo>
                  <a:pt x="80302" y="26098"/>
                </a:lnTo>
                <a:lnTo>
                  <a:pt x="78143" y="21780"/>
                </a:lnTo>
                <a:lnTo>
                  <a:pt x="77396" y="20243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4251071" y="5480748"/>
            <a:ext cx="106045" cy="125095"/>
          </a:xfrm>
          <a:custGeom>
            <a:avLst/>
            <a:gdLst/>
            <a:ahLst/>
            <a:cxnLst/>
            <a:rect l="l" t="t" r="r" b="b"/>
            <a:pathLst>
              <a:path w="106045" h="125095">
                <a:moveTo>
                  <a:pt x="97667" y="96824"/>
                </a:moveTo>
                <a:lnTo>
                  <a:pt x="30137" y="96824"/>
                </a:lnTo>
                <a:lnTo>
                  <a:pt x="73266" y="98983"/>
                </a:lnTo>
                <a:lnTo>
                  <a:pt x="80098" y="123228"/>
                </a:lnTo>
                <a:lnTo>
                  <a:pt x="105879" y="124523"/>
                </a:lnTo>
                <a:lnTo>
                  <a:pt x="97667" y="96824"/>
                </a:lnTo>
                <a:close/>
              </a:path>
              <a:path w="106045" h="125095">
                <a:moveTo>
                  <a:pt x="36779" y="0"/>
                </a:moveTo>
                <a:lnTo>
                  <a:pt x="0" y="119202"/>
                </a:lnTo>
                <a:lnTo>
                  <a:pt x="23101" y="120370"/>
                </a:lnTo>
                <a:lnTo>
                  <a:pt x="30137" y="96824"/>
                </a:lnTo>
                <a:lnTo>
                  <a:pt x="97667" y="96824"/>
                </a:lnTo>
                <a:lnTo>
                  <a:pt x="92730" y="80175"/>
                </a:lnTo>
                <a:lnTo>
                  <a:pt x="68160" y="80175"/>
                </a:lnTo>
                <a:lnTo>
                  <a:pt x="35712" y="78549"/>
                </a:lnTo>
                <a:lnTo>
                  <a:pt x="52146" y="23063"/>
                </a:lnTo>
                <a:lnTo>
                  <a:pt x="75796" y="23063"/>
                </a:lnTo>
                <a:lnTo>
                  <a:pt x="69443" y="1638"/>
                </a:lnTo>
                <a:lnTo>
                  <a:pt x="36779" y="0"/>
                </a:lnTo>
                <a:close/>
              </a:path>
              <a:path w="106045" h="125095">
                <a:moveTo>
                  <a:pt x="75796" y="23063"/>
                </a:moveTo>
                <a:lnTo>
                  <a:pt x="52146" y="23063"/>
                </a:lnTo>
                <a:lnTo>
                  <a:pt x="68160" y="80175"/>
                </a:lnTo>
                <a:lnTo>
                  <a:pt x="92730" y="80175"/>
                </a:lnTo>
                <a:lnTo>
                  <a:pt x="75796" y="23063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4361573" y="5484774"/>
            <a:ext cx="98425" cy="125730"/>
          </a:xfrm>
          <a:custGeom>
            <a:avLst/>
            <a:gdLst/>
            <a:ahLst/>
            <a:cxnLst/>
            <a:rect l="l" t="t" r="r" b="b"/>
            <a:pathLst>
              <a:path w="98425" h="125729">
                <a:moveTo>
                  <a:pt x="93322" y="28727"/>
                </a:moveTo>
                <a:lnTo>
                  <a:pt x="74625" y="28727"/>
                </a:lnTo>
                <a:lnTo>
                  <a:pt x="75399" y="56057"/>
                </a:lnTo>
                <a:lnTo>
                  <a:pt x="77533" y="124612"/>
                </a:lnTo>
                <a:lnTo>
                  <a:pt x="98069" y="125641"/>
                </a:lnTo>
                <a:lnTo>
                  <a:pt x="93322" y="28727"/>
                </a:lnTo>
                <a:close/>
              </a:path>
              <a:path w="98425" h="125729">
                <a:moveTo>
                  <a:pt x="6286" y="0"/>
                </a:moveTo>
                <a:lnTo>
                  <a:pt x="0" y="120726"/>
                </a:lnTo>
                <a:lnTo>
                  <a:pt x="19824" y="121716"/>
                </a:lnTo>
                <a:lnTo>
                  <a:pt x="21996" y="52882"/>
                </a:lnTo>
                <a:lnTo>
                  <a:pt x="22656" y="26111"/>
                </a:lnTo>
                <a:lnTo>
                  <a:pt x="40245" y="26111"/>
                </a:lnTo>
                <a:lnTo>
                  <a:pt x="32562" y="1308"/>
                </a:lnTo>
                <a:lnTo>
                  <a:pt x="6286" y="0"/>
                </a:lnTo>
                <a:close/>
              </a:path>
              <a:path w="98425" h="125729">
                <a:moveTo>
                  <a:pt x="40245" y="26111"/>
                </a:moveTo>
                <a:lnTo>
                  <a:pt x="22656" y="26111"/>
                </a:lnTo>
                <a:lnTo>
                  <a:pt x="27851" y="44945"/>
                </a:lnTo>
                <a:lnTo>
                  <a:pt x="40208" y="86702"/>
                </a:lnTo>
                <a:lnTo>
                  <a:pt x="54800" y="87452"/>
                </a:lnTo>
                <a:lnTo>
                  <a:pt x="65619" y="55829"/>
                </a:lnTo>
                <a:lnTo>
                  <a:pt x="48590" y="55829"/>
                </a:lnTo>
                <a:lnTo>
                  <a:pt x="43395" y="36283"/>
                </a:lnTo>
                <a:lnTo>
                  <a:pt x="40245" y="26111"/>
                </a:lnTo>
                <a:close/>
              </a:path>
              <a:path w="98425" h="125729">
                <a:moveTo>
                  <a:pt x="65328" y="2959"/>
                </a:moveTo>
                <a:lnTo>
                  <a:pt x="53873" y="37922"/>
                </a:lnTo>
                <a:lnTo>
                  <a:pt x="48590" y="55829"/>
                </a:lnTo>
                <a:lnTo>
                  <a:pt x="65619" y="55829"/>
                </a:lnTo>
                <a:lnTo>
                  <a:pt x="68643" y="46989"/>
                </a:lnTo>
                <a:lnTo>
                  <a:pt x="74625" y="28727"/>
                </a:lnTo>
                <a:lnTo>
                  <a:pt x="93322" y="28727"/>
                </a:lnTo>
                <a:lnTo>
                  <a:pt x="92125" y="4305"/>
                </a:lnTo>
                <a:lnTo>
                  <a:pt x="65328" y="295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3044244" y="2266090"/>
            <a:ext cx="2391410" cy="121285"/>
          </a:xfrm>
          <a:custGeom>
            <a:avLst/>
            <a:gdLst/>
            <a:ahLst/>
            <a:cxnLst/>
            <a:rect l="l" t="t" r="r" b="b"/>
            <a:pathLst>
              <a:path w="2391410" h="121285">
                <a:moveTo>
                  <a:pt x="0" y="0"/>
                </a:moveTo>
                <a:lnTo>
                  <a:pt x="592" y="669"/>
                </a:lnTo>
                <a:lnTo>
                  <a:pt x="2390631" y="120671"/>
                </a:lnTo>
                <a:lnTo>
                  <a:pt x="2391287" y="120048"/>
                </a:lnTo>
                <a:lnTo>
                  <a:pt x="0" y="0"/>
                </a:lnTo>
                <a:close/>
              </a:path>
            </a:pathLst>
          </a:custGeom>
          <a:solidFill>
            <a:srgbClr val="C0C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3043079" y="2264774"/>
            <a:ext cx="2393950" cy="121920"/>
          </a:xfrm>
          <a:custGeom>
            <a:avLst/>
            <a:gdLst/>
            <a:ahLst/>
            <a:cxnLst/>
            <a:rect l="l" t="t" r="r" b="b"/>
            <a:pathLst>
              <a:path w="2393950" h="121919">
                <a:moveTo>
                  <a:pt x="0" y="0"/>
                </a:moveTo>
                <a:lnTo>
                  <a:pt x="1165" y="1315"/>
                </a:lnTo>
                <a:lnTo>
                  <a:pt x="2392452" y="121365"/>
                </a:lnTo>
                <a:lnTo>
                  <a:pt x="2393699" y="120182"/>
                </a:lnTo>
                <a:lnTo>
                  <a:pt x="0" y="0"/>
                </a:lnTo>
                <a:close/>
              </a:path>
            </a:pathLst>
          </a:custGeom>
          <a:solidFill>
            <a:srgbClr val="C2C4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3041913" y="2263457"/>
            <a:ext cx="2396490" cy="121920"/>
          </a:xfrm>
          <a:custGeom>
            <a:avLst/>
            <a:gdLst/>
            <a:ahLst/>
            <a:cxnLst/>
            <a:rect l="l" t="t" r="r" b="b"/>
            <a:pathLst>
              <a:path w="2396490" h="121919">
                <a:moveTo>
                  <a:pt x="0" y="0"/>
                </a:moveTo>
                <a:lnTo>
                  <a:pt x="1165" y="1316"/>
                </a:lnTo>
                <a:lnTo>
                  <a:pt x="2394865" y="121498"/>
                </a:lnTo>
                <a:lnTo>
                  <a:pt x="2396111" y="120316"/>
                </a:lnTo>
                <a:lnTo>
                  <a:pt x="0" y="0"/>
                </a:lnTo>
                <a:close/>
              </a:path>
            </a:pathLst>
          </a:custGeom>
          <a:solidFill>
            <a:srgbClr val="C5C7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3040791" y="2262190"/>
            <a:ext cx="2399030" cy="121920"/>
          </a:xfrm>
          <a:custGeom>
            <a:avLst/>
            <a:gdLst/>
            <a:ahLst/>
            <a:cxnLst/>
            <a:rect l="l" t="t" r="r" b="b"/>
            <a:pathLst>
              <a:path w="2399029" h="121919">
                <a:moveTo>
                  <a:pt x="0" y="0"/>
                </a:moveTo>
                <a:lnTo>
                  <a:pt x="1133" y="1279"/>
                </a:lnTo>
                <a:lnTo>
                  <a:pt x="2397246" y="121571"/>
                </a:lnTo>
                <a:lnTo>
                  <a:pt x="2398452" y="120426"/>
                </a:lnTo>
                <a:lnTo>
                  <a:pt x="0" y="0"/>
                </a:lnTo>
                <a:close/>
              </a:path>
            </a:pathLst>
          </a:custGeom>
          <a:solidFill>
            <a:srgbClr val="C7C9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3039702" y="2260961"/>
            <a:ext cx="2400935" cy="121920"/>
          </a:xfrm>
          <a:custGeom>
            <a:avLst/>
            <a:gdLst/>
            <a:ahLst/>
            <a:cxnLst/>
            <a:rect l="l" t="t" r="r" b="b"/>
            <a:pathLst>
              <a:path w="2400935" h="121919">
                <a:moveTo>
                  <a:pt x="0" y="0"/>
                </a:moveTo>
                <a:lnTo>
                  <a:pt x="1088" y="1229"/>
                </a:lnTo>
                <a:lnTo>
                  <a:pt x="2399541" y="121655"/>
                </a:lnTo>
                <a:lnTo>
                  <a:pt x="2400720" y="120536"/>
                </a:lnTo>
                <a:lnTo>
                  <a:pt x="0" y="0"/>
                </a:lnTo>
                <a:close/>
              </a:path>
            </a:pathLst>
          </a:custGeom>
          <a:solidFill>
            <a:srgbClr val="C9CB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3038612" y="2259731"/>
            <a:ext cx="2403475" cy="121920"/>
          </a:xfrm>
          <a:custGeom>
            <a:avLst/>
            <a:gdLst/>
            <a:ahLst/>
            <a:cxnLst/>
            <a:rect l="l" t="t" r="r" b="b"/>
            <a:pathLst>
              <a:path w="2403475" h="121919">
                <a:moveTo>
                  <a:pt x="0" y="0"/>
                </a:moveTo>
                <a:lnTo>
                  <a:pt x="1089" y="1230"/>
                </a:lnTo>
                <a:lnTo>
                  <a:pt x="2401809" y="121768"/>
                </a:lnTo>
                <a:lnTo>
                  <a:pt x="2402988" y="120649"/>
                </a:lnTo>
                <a:lnTo>
                  <a:pt x="0" y="0"/>
                </a:lnTo>
                <a:close/>
              </a:path>
            </a:pathLst>
          </a:custGeom>
          <a:solidFill>
            <a:srgbClr val="CCCD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3037545" y="2258526"/>
            <a:ext cx="2405380" cy="121920"/>
          </a:xfrm>
          <a:custGeom>
            <a:avLst/>
            <a:gdLst/>
            <a:ahLst/>
            <a:cxnLst/>
            <a:rect l="l" t="t" r="r" b="b"/>
            <a:pathLst>
              <a:path w="2405379" h="121919">
                <a:moveTo>
                  <a:pt x="0" y="0"/>
                </a:moveTo>
                <a:lnTo>
                  <a:pt x="1068" y="1205"/>
                </a:lnTo>
                <a:lnTo>
                  <a:pt x="2404055" y="121855"/>
                </a:lnTo>
                <a:lnTo>
                  <a:pt x="2405207" y="120762"/>
                </a:lnTo>
                <a:lnTo>
                  <a:pt x="0" y="0"/>
                </a:lnTo>
                <a:close/>
              </a:path>
            </a:pathLst>
          </a:custGeom>
          <a:solidFill>
            <a:srgbClr val="CED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3036545" y="2257397"/>
            <a:ext cx="2407285" cy="121920"/>
          </a:xfrm>
          <a:custGeom>
            <a:avLst/>
            <a:gdLst/>
            <a:ahLst/>
            <a:cxnLst/>
            <a:rect l="l" t="t" r="r" b="b"/>
            <a:pathLst>
              <a:path w="2407285" h="121919">
                <a:moveTo>
                  <a:pt x="0" y="0"/>
                </a:moveTo>
                <a:lnTo>
                  <a:pt x="1000" y="1129"/>
                </a:lnTo>
                <a:lnTo>
                  <a:pt x="2406206" y="121892"/>
                </a:lnTo>
                <a:lnTo>
                  <a:pt x="2407292" y="120862"/>
                </a:lnTo>
                <a:lnTo>
                  <a:pt x="0" y="0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3035531" y="2256252"/>
            <a:ext cx="2409825" cy="122555"/>
          </a:xfrm>
          <a:custGeom>
            <a:avLst/>
            <a:gdLst/>
            <a:ahLst/>
            <a:cxnLst/>
            <a:rect l="l" t="t" r="r" b="b"/>
            <a:pathLst>
              <a:path w="2409825" h="122555">
                <a:moveTo>
                  <a:pt x="0" y="0"/>
                </a:moveTo>
                <a:lnTo>
                  <a:pt x="1012" y="1143"/>
                </a:lnTo>
                <a:lnTo>
                  <a:pt x="2408305" y="122006"/>
                </a:lnTo>
                <a:lnTo>
                  <a:pt x="2409390" y="120977"/>
                </a:lnTo>
                <a:lnTo>
                  <a:pt x="0" y="0"/>
                </a:lnTo>
                <a:close/>
              </a:path>
            </a:pathLst>
          </a:custGeom>
          <a:solidFill>
            <a:srgbClr val="D3D4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3034530" y="2255122"/>
            <a:ext cx="2411730" cy="122555"/>
          </a:xfrm>
          <a:custGeom>
            <a:avLst/>
            <a:gdLst/>
            <a:ahLst/>
            <a:cxnLst/>
            <a:rect l="l" t="t" r="r" b="b"/>
            <a:pathLst>
              <a:path w="2411729" h="122555">
                <a:moveTo>
                  <a:pt x="0" y="0"/>
                </a:moveTo>
                <a:lnTo>
                  <a:pt x="1001" y="1130"/>
                </a:lnTo>
                <a:lnTo>
                  <a:pt x="2410390" y="122108"/>
                </a:lnTo>
                <a:lnTo>
                  <a:pt x="2411487" y="121067"/>
                </a:lnTo>
                <a:lnTo>
                  <a:pt x="0" y="0"/>
                </a:lnTo>
                <a:close/>
              </a:path>
            </a:pathLst>
          </a:custGeom>
          <a:solidFill>
            <a:srgbClr val="D5D7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3033539" y="2254003"/>
            <a:ext cx="2413635" cy="122555"/>
          </a:xfrm>
          <a:custGeom>
            <a:avLst/>
            <a:gdLst/>
            <a:ahLst/>
            <a:cxnLst/>
            <a:rect l="l" t="t" r="r" b="b"/>
            <a:pathLst>
              <a:path w="2413635" h="122555">
                <a:moveTo>
                  <a:pt x="0" y="0"/>
                </a:moveTo>
                <a:lnTo>
                  <a:pt x="991" y="1118"/>
                </a:lnTo>
                <a:lnTo>
                  <a:pt x="2412466" y="122199"/>
                </a:lnTo>
                <a:lnTo>
                  <a:pt x="2413536" y="121183"/>
                </a:lnTo>
                <a:lnTo>
                  <a:pt x="0" y="0"/>
                </a:lnTo>
                <a:close/>
              </a:path>
            </a:pathLst>
          </a:custGeom>
          <a:solidFill>
            <a:srgbClr val="D7D9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3032559" y="2252896"/>
            <a:ext cx="2416175" cy="122555"/>
          </a:xfrm>
          <a:custGeom>
            <a:avLst/>
            <a:gdLst/>
            <a:ahLst/>
            <a:cxnLst/>
            <a:rect l="l" t="t" r="r" b="b"/>
            <a:pathLst>
              <a:path w="2416175" h="122555">
                <a:moveTo>
                  <a:pt x="0" y="0"/>
                </a:moveTo>
                <a:lnTo>
                  <a:pt x="980" y="1106"/>
                </a:lnTo>
                <a:lnTo>
                  <a:pt x="2414516" y="122289"/>
                </a:lnTo>
                <a:lnTo>
                  <a:pt x="2415586" y="121274"/>
                </a:lnTo>
                <a:lnTo>
                  <a:pt x="0" y="0"/>
                </a:lnTo>
                <a:close/>
              </a:path>
            </a:pathLst>
          </a:custGeom>
          <a:solidFill>
            <a:srgbClr val="DADB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3031578" y="2251790"/>
            <a:ext cx="2418080" cy="122555"/>
          </a:xfrm>
          <a:custGeom>
            <a:avLst/>
            <a:gdLst/>
            <a:ahLst/>
            <a:cxnLst/>
            <a:rect l="l" t="t" r="r" b="b"/>
            <a:pathLst>
              <a:path w="2418079" h="122555">
                <a:moveTo>
                  <a:pt x="0" y="0"/>
                </a:moveTo>
                <a:lnTo>
                  <a:pt x="980" y="1106"/>
                </a:lnTo>
                <a:lnTo>
                  <a:pt x="2416566" y="122382"/>
                </a:lnTo>
                <a:lnTo>
                  <a:pt x="2417623" y="121378"/>
                </a:lnTo>
                <a:lnTo>
                  <a:pt x="0" y="0"/>
                </a:lnTo>
                <a:close/>
              </a:path>
            </a:pathLst>
          </a:custGeom>
          <a:solidFill>
            <a:srgbClr val="DCDD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3030563" y="2250643"/>
            <a:ext cx="2419985" cy="122555"/>
          </a:xfrm>
          <a:custGeom>
            <a:avLst/>
            <a:gdLst/>
            <a:ahLst/>
            <a:cxnLst/>
            <a:rect l="l" t="t" r="r" b="b"/>
            <a:pathLst>
              <a:path w="2419985" h="122555">
                <a:moveTo>
                  <a:pt x="0" y="0"/>
                </a:moveTo>
                <a:lnTo>
                  <a:pt x="1015" y="1146"/>
                </a:lnTo>
                <a:lnTo>
                  <a:pt x="2418638" y="122525"/>
                </a:lnTo>
                <a:lnTo>
                  <a:pt x="2419736" y="121483"/>
                </a:lnTo>
                <a:lnTo>
                  <a:pt x="0" y="0"/>
                </a:lnTo>
                <a:close/>
              </a:path>
            </a:pathLst>
          </a:custGeom>
          <a:solidFill>
            <a:srgbClr val="DEE0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3029423" y="2249356"/>
            <a:ext cx="2422525" cy="123189"/>
          </a:xfrm>
          <a:custGeom>
            <a:avLst/>
            <a:gdLst/>
            <a:ahLst/>
            <a:cxnLst/>
            <a:rect l="l" t="t" r="r" b="b"/>
            <a:pathLst>
              <a:path w="2422525" h="123189">
                <a:moveTo>
                  <a:pt x="0" y="0"/>
                </a:moveTo>
                <a:lnTo>
                  <a:pt x="1128" y="1274"/>
                </a:lnTo>
                <a:lnTo>
                  <a:pt x="2420876" y="122770"/>
                </a:lnTo>
                <a:lnTo>
                  <a:pt x="2422093" y="121616"/>
                </a:lnTo>
                <a:lnTo>
                  <a:pt x="0" y="0"/>
                </a:lnTo>
                <a:close/>
              </a:path>
            </a:pathLst>
          </a:custGeom>
          <a:solidFill>
            <a:srgbClr val="E1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3028305" y="2248095"/>
            <a:ext cx="2424430" cy="123189"/>
          </a:xfrm>
          <a:custGeom>
            <a:avLst/>
            <a:gdLst/>
            <a:ahLst/>
            <a:cxnLst/>
            <a:rect l="l" t="t" r="r" b="b"/>
            <a:pathLst>
              <a:path w="2424429" h="123189">
                <a:moveTo>
                  <a:pt x="0" y="0"/>
                </a:moveTo>
                <a:lnTo>
                  <a:pt x="1129" y="1275"/>
                </a:lnTo>
                <a:lnTo>
                  <a:pt x="2423210" y="122878"/>
                </a:lnTo>
                <a:lnTo>
                  <a:pt x="2424427" y="121723"/>
                </a:lnTo>
                <a:lnTo>
                  <a:pt x="0" y="0"/>
                </a:lnTo>
                <a:close/>
              </a:path>
            </a:pathLst>
          </a:custGeom>
          <a:solidFill>
            <a:srgbClr val="E3E4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3027144" y="2246720"/>
            <a:ext cx="2426970" cy="123189"/>
          </a:xfrm>
          <a:custGeom>
            <a:avLst/>
            <a:gdLst/>
            <a:ahLst/>
            <a:cxnLst/>
            <a:rect l="l" t="t" r="r" b="b"/>
            <a:pathLst>
              <a:path w="2426970" h="123189">
                <a:moveTo>
                  <a:pt x="0" y="0"/>
                </a:moveTo>
                <a:lnTo>
                  <a:pt x="235" y="328"/>
                </a:lnTo>
                <a:lnTo>
                  <a:pt x="1161" y="1374"/>
                </a:lnTo>
                <a:lnTo>
                  <a:pt x="2425588" y="123098"/>
                </a:lnTo>
                <a:lnTo>
                  <a:pt x="2426896" y="121842"/>
                </a:lnTo>
                <a:lnTo>
                  <a:pt x="0" y="0"/>
                </a:lnTo>
                <a:close/>
              </a:path>
            </a:pathLst>
          </a:custGeom>
          <a:solidFill>
            <a:srgbClr val="E5E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3025775" y="2244810"/>
            <a:ext cx="2430145" cy="123825"/>
          </a:xfrm>
          <a:custGeom>
            <a:avLst/>
            <a:gdLst/>
            <a:ahLst/>
            <a:cxnLst/>
            <a:rect l="l" t="t" r="r" b="b"/>
            <a:pathLst>
              <a:path w="2430145" h="123825">
                <a:moveTo>
                  <a:pt x="0" y="0"/>
                </a:moveTo>
                <a:lnTo>
                  <a:pt x="1369" y="1911"/>
                </a:lnTo>
                <a:lnTo>
                  <a:pt x="2428265" y="123752"/>
                </a:lnTo>
                <a:lnTo>
                  <a:pt x="2430011" y="122010"/>
                </a:lnTo>
                <a:lnTo>
                  <a:pt x="0" y="0"/>
                </a:lnTo>
                <a:close/>
              </a:path>
            </a:pathLst>
          </a:custGeom>
          <a:solidFill>
            <a:srgbClr val="E8E9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3023896" y="2242188"/>
            <a:ext cx="2434590" cy="125095"/>
          </a:xfrm>
          <a:custGeom>
            <a:avLst/>
            <a:gdLst/>
            <a:ahLst/>
            <a:cxnLst/>
            <a:rect l="l" t="t" r="r" b="b"/>
            <a:pathLst>
              <a:path w="2434590" h="125094">
                <a:moveTo>
                  <a:pt x="0" y="0"/>
                </a:moveTo>
                <a:lnTo>
                  <a:pt x="1878" y="2621"/>
                </a:lnTo>
                <a:lnTo>
                  <a:pt x="2431889" y="124631"/>
                </a:lnTo>
                <a:lnTo>
                  <a:pt x="2434308" y="122217"/>
                </a:lnTo>
                <a:lnTo>
                  <a:pt x="0" y="0"/>
                </a:lnTo>
                <a:close/>
              </a:path>
            </a:pathLst>
          </a:custGeom>
          <a:solidFill>
            <a:srgbClr val="EAEB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3020150" y="2236960"/>
            <a:ext cx="2442845" cy="127635"/>
          </a:xfrm>
          <a:custGeom>
            <a:avLst/>
            <a:gdLst/>
            <a:ahLst/>
            <a:cxnLst/>
            <a:rect l="l" t="t" r="r" b="b"/>
            <a:pathLst>
              <a:path w="2442845" h="127635">
                <a:moveTo>
                  <a:pt x="0" y="0"/>
                </a:moveTo>
                <a:lnTo>
                  <a:pt x="3746" y="5227"/>
                </a:lnTo>
                <a:lnTo>
                  <a:pt x="2438043" y="127457"/>
                </a:lnTo>
                <a:lnTo>
                  <a:pt x="2442841" y="122667"/>
                </a:lnTo>
                <a:lnTo>
                  <a:pt x="0" y="0"/>
                </a:lnTo>
                <a:close/>
              </a:path>
            </a:pathLst>
          </a:custGeom>
          <a:solidFill>
            <a:srgbClr val="EDED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3017845" y="2233743"/>
            <a:ext cx="2448560" cy="126364"/>
          </a:xfrm>
          <a:custGeom>
            <a:avLst/>
            <a:gdLst/>
            <a:ahLst/>
            <a:cxnLst/>
            <a:rect l="l" t="t" r="r" b="b"/>
            <a:pathLst>
              <a:path w="2448560" h="126364">
                <a:moveTo>
                  <a:pt x="0" y="0"/>
                </a:moveTo>
                <a:lnTo>
                  <a:pt x="2314" y="3230"/>
                </a:lnTo>
                <a:lnTo>
                  <a:pt x="2445146" y="125885"/>
                </a:lnTo>
                <a:lnTo>
                  <a:pt x="2448122" y="122915"/>
                </a:lnTo>
                <a:lnTo>
                  <a:pt x="0" y="0"/>
                </a:lnTo>
                <a:close/>
              </a:path>
            </a:pathLst>
          </a:custGeom>
          <a:solidFill>
            <a:srgbClr val="EAEB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3016130" y="2231350"/>
            <a:ext cx="2452370" cy="125730"/>
          </a:xfrm>
          <a:custGeom>
            <a:avLst/>
            <a:gdLst/>
            <a:ahLst/>
            <a:cxnLst/>
            <a:rect l="l" t="t" r="r" b="b"/>
            <a:pathLst>
              <a:path w="2452370" h="125730">
                <a:moveTo>
                  <a:pt x="0" y="0"/>
                </a:moveTo>
                <a:lnTo>
                  <a:pt x="1724" y="2406"/>
                </a:lnTo>
                <a:lnTo>
                  <a:pt x="2449825" y="125320"/>
                </a:lnTo>
                <a:lnTo>
                  <a:pt x="2452049" y="123100"/>
                </a:lnTo>
                <a:lnTo>
                  <a:pt x="0" y="0"/>
                </a:lnTo>
                <a:close/>
              </a:path>
            </a:pathLst>
          </a:custGeom>
          <a:solidFill>
            <a:srgbClr val="E8E9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3014594" y="2229207"/>
            <a:ext cx="2455545" cy="125730"/>
          </a:xfrm>
          <a:custGeom>
            <a:avLst/>
            <a:gdLst/>
            <a:ahLst/>
            <a:cxnLst/>
            <a:rect l="l" t="t" r="r" b="b"/>
            <a:pathLst>
              <a:path w="2455545" h="125730">
                <a:moveTo>
                  <a:pt x="0" y="0"/>
                </a:moveTo>
                <a:lnTo>
                  <a:pt x="1535" y="2142"/>
                </a:lnTo>
                <a:lnTo>
                  <a:pt x="2453573" y="125255"/>
                </a:lnTo>
                <a:lnTo>
                  <a:pt x="2455555" y="123276"/>
                </a:lnTo>
                <a:lnTo>
                  <a:pt x="0" y="0"/>
                </a:lnTo>
                <a:close/>
              </a:path>
            </a:pathLst>
          </a:custGeom>
          <a:solidFill>
            <a:srgbClr val="E5E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3013477" y="2227095"/>
            <a:ext cx="2458720" cy="125730"/>
          </a:xfrm>
          <a:custGeom>
            <a:avLst/>
            <a:gdLst/>
            <a:ahLst/>
            <a:cxnLst/>
            <a:rect l="l" t="t" r="r" b="b"/>
            <a:pathLst>
              <a:path w="2458720" h="125730">
                <a:moveTo>
                  <a:pt x="0" y="0"/>
                </a:moveTo>
                <a:lnTo>
                  <a:pt x="919" y="1837"/>
                </a:lnTo>
                <a:lnTo>
                  <a:pt x="1106" y="2098"/>
                </a:lnTo>
                <a:lnTo>
                  <a:pt x="2456672" y="125388"/>
                </a:lnTo>
                <a:lnTo>
                  <a:pt x="2458510" y="123443"/>
                </a:lnTo>
                <a:lnTo>
                  <a:pt x="0" y="0"/>
                </a:lnTo>
                <a:close/>
              </a:path>
            </a:pathLst>
          </a:custGeom>
          <a:solidFill>
            <a:srgbClr val="E3E4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3012458" y="2225059"/>
            <a:ext cx="2461895" cy="125730"/>
          </a:xfrm>
          <a:custGeom>
            <a:avLst/>
            <a:gdLst/>
            <a:ahLst/>
            <a:cxnLst/>
            <a:rect l="l" t="t" r="r" b="b"/>
            <a:pathLst>
              <a:path w="2461895" h="125730">
                <a:moveTo>
                  <a:pt x="0" y="0"/>
                </a:moveTo>
                <a:lnTo>
                  <a:pt x="1018" y="2035"/>
                </a:lnTo>
                <a:lnTo>
                  <a:pt x="2459529" y="125479"/>
                </a:lnTo>
                <a:lnTo>
                  <a:pt x="2461316" y="123572"/>
                </a:lnTo>
                <a:lnTo>
                  <a:pt x="0" y="0"/>
                </a:lnTo>
                <a:close/>
              </a:path>
            </a:pathLst>
          </a:custGeom>
          <a:solidFill>
            <a:srgbClr val="E1E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3011438" y="2223019"/>
            <a:ext cx="2464435" cy="125730"/>
          </a:xfrm>
          <a:custGeom>
            <a:avLst/>
            <a:gdLst/>
            <a:ahLst/>
            <a:cxnLst/>
            <a:rect l="l" t="t" r="r" b="b"/>
            <a:pathLst>
              <a:path w="2464435" h="125730">
                <a:moveTo>
                  <a:pt x="0" y="0"/>
                </a:moveTo>
                <a:lnTo>
                  <a:pt x="1014" y="2026"/>
                </a:lnTo>
                <a:lnTo>
                  <a:pt x="2462337" y="125611"/>
                </a:lnTo>
                <a:lnTo>
                  <a:pt x="2464111" y="123718"/>
                </a:lnTo>
                <a:lnTo>
                  <a:pt x="0" y="0"/>
                </a:lnTo>
                <a:close/>
              </a:path>
            </a:pathLst>
          </a:custGeom>
          <a:solidFill>
            <a:srgbClr val="DEE0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3010485" y="2221116"/>
            <a:ext cx="2466975" cy="125730"/>
          </a:xfrm>
          <a:custGeom>
            <a:avLst/>
            <a:gdLst/>
            <a:ahLst/>
            <a:cxnLst/>
            <a:rect l="l" t="t" r="r" b="b"/>
            <a:pathLst>
              <a:path w="2466975" h="125730">
                <a:moveTo>
                  <a:pt x="0" y="0"/>
                </a:moveTo>
                <a:lnTo>
                  <a:pt x="952" y="1903"/>
                </a:lnTo>
                <a:lnTo>
                  <a:pt x="2465064" y="125621"/>
                </a:lnTo>
                <a:lnTo>
                  <a:pt x="2466719" y="123855"/>
                </a:lnTo>
                <a:lnTo>
                  <a:pt x="0" y="0"/>
                </a:lnTo>
                <a:close/>
              </a:path>
            </a:pathLst>
          </a:custGeom>
          <a:solidFill>
            <a:srgbClr val="DCDD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3009594" y="2219336"/>
            <a:ext cx="2469515" cy="125730"/>
          </a:xfrm>
          <a:custGeom>
            <a:avLst/>
            <a:gdLst/>
            <a:ahLst/>
            <a:cxnLst/>
            <a:rect l="l" t="t" r="r" b="b"/>
            <a:pathLst>
              <a:path w="2469515" h="125730">
                <a:moveTo>
                  <a:pt x="0" y="0"/>
                </a:moveTo>
                <a:lnTo>
                  <a:pt x="890" y="1780"/>
                </a:lnTo>
                <a:lnTo>
                  <a:pt x="2467610" y="125635"/>
                </a:lnTo>
                <a:lnTo>
                  <a:pt x="2469167" y="123972"/>
                </a:lnTo>
                <a:lnTo>
                  <a:pt x="0" y="0"/>
                </a:lnTo>
                <a:close/>
              </a:path>
            </a:pathLst>
          </a:custGeom>
          <a:solidFill>
            <a:srgbClr val="DADB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3008810" y="2217770"/>
            <a:ext cx="2471420" cy="125730"/>
          </a:xfrm>
          <a:custGeom>
            <a:avLst/>
            <a:gdLst/>
            <a:ahLst/>
            <a:cxnLst/>
            <a:rect l="l" t="t" r="r" b="b"/>
            <a:pathLst>
              <a:path w="2471420" h="125730">
                <a:moveTo>
                  <a:pt x="0" y="0"/>
                </a:moveTo>
                <a:lnTo>
                  <a:pt x="790" y="1579"/>
                </a:lnTo>
                <a:lnTo>
                  <a:pt x="2469951" y="125539"/>
                </a:lnTo>
                <a:lnTo>
                  <a:pt x="2471319" y="124079"/>
                </a:lnTo>
                <a:lnTo>
                  <a:pt x="0" y="0"/>
                </a:lnTo>
                <a:close/>
              </a:path>
            </a:pathLst>
          </a:custGeom>
          <a:solidFill>
            <a:srgbClr val="D7D9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3008096" y="2216341"/>
            <a:ext cx="2473325" cy="125730"/>
          </a:xfrm>
          <a:custGeom>
            <a:avLst/>
            <a:gdLst/>
            <a:ahLst/>
            <a:cxnLst/>
            <a:rect l="l" t="t" r="r" b="b"/>
            <a:pathLst>
              <a:path w="2473325" h="125730">
                <a:moveTo>
                  <a:pt x="0" y="0"/>
                </a:moveTo>
                <a:lnTo>
                  <a:pt x="715" y="1428"/>
                </a:lnTo>
                <a:lnTo>
                  <a:pt x="2472034" y="125507"/>
                </a:lnTo>
                <a:lnTo>
                  <a:pt x="2473282" y="124175"/>
                </a:lnTo>
                <a:lnTo>
                  <a:pt x="0" y="0"/>
                </a:lnTo>
                <a:close/>
              </a:path>
            </a:pathLst>
          </a:custGeom>
          <a:solidFill>
            <a:srgbClr val="D5D7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3007449" y="2215050"/>
            <a:ext cx="2475230" cy="125730"/>
          </a:xfrm>
          <a:custGeom>
            <a:avLst/>
            <a:gdLst/>
            <a:ahLst/>
            <a:cxnLst/>
            <a:rect l="l" t="t" r="r" b="b"/>
            <a:pathLst>
              <a:path w="2475229" h="125730">
                <a:moveTo>
                  <a:pt x="0" y="0"/>
                </a:moveTo>
                <a:lnTo>
                  <a:pt x="639" y="1278"/>
                </a:lnTo>
                <a:lnTo>
                  <a:pt x="2473928" y="125467"/>
                </a:lnTo>
                <a:lnTo>
                  <a:pt x="2475056" y="124263"/>
                </a:lnTo>
                <a:lnTo>
                  <a:pt x="0" y="0"/>
                </a:lnTo>
                <a:close/>
              </a:path>
            </a:pathLst>
          </a:custGeom>
          <a:solidFill>
            <a:srgbClr val="D3D4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3007093" y="2213883"/>
            <a:ext cx="2476500" cy="125730"/>
          </a:xfrm>
          <a:custGeom>
            <a:avLst/>
            <a:gdLst/>
            <a:ahLst/>
            <a:cxnLst/>
            <a:rect l="l" t="t" r="r" b="b"/>
            <a:pathLst>
              <a:path w="2476500" h="125730">
                <a:moveTo>
                  <a:pt x="0" y="0"/>
                </a:moveTo>
                <a:lnTo>
                  <a:pt x="19" y="494"/>
                </a:lnTo>
                <a:lnTo>
                  <a:pt x="356" y="1167"/>
                </a:lnTo>
                <a:lnTo>
                  <a:pt x="2475413" y="125429"/>
                </a:lnTo>
                <a:lnTo>
                  <a:pt x="2475999" y="124804"/>
                </a:lnTo>
                <a:lnTo>
                  <a:pt x="2476375" y="124336"/>
                </a:lnTo>
                <a:lnTo>
                  <a:pt x="0" y="0"/>
                </a:lnTo>
                <a:close/>
              </a:path>
            </a:pathLst>
          </a:custGeom>
          <a:solidFill>
            <a:srgbClr val="D1D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3007051" y="2212830"/>
            <a:ext cx="2477770" cy="125730"/>
          </a:xfrm>
          <a:custGeom>
            <a:avLst/>
            <a:gdLst/>
            <a:ahLst/>
            <a:cxnLst/>
            <a:rect l="l" t="t" r="r" b="b"/>
            <a:pathLst>
              <a:path w="2477770" h="125730">
                <a:moveTo>
                  <a:pt x="0" y="0"/>
                </a:moveTo>
                <a:lnTo>
                  <a:pt x="41" y="1040"/>
                </a:lnTo>
                <a:lnTo>
                  <a:pt x="2476428" y="125377"/>
                </a:lnTo>
                <a:lnTo>
                  <a:pt x="2477227" y="124383"/>
                </a:lnTo>
                <a:lnTo>
                  <a:pt x="0" y="0"/>
                </a:lnTo>
                <a:close/>
              </a:path>
            </a:pathLst>
          </a:custGeom>
          <a:solidFill>
            <a:srgbClr val="CED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3007011" y="2211850"/>
            <a:ext cx="2478405" cy="125730"/>
          </a:xfrm>
          <a:custGeom>
            <a:avLst/>
            <a:gdLst/>
            <a:ahLst/>
            <a:cxnLst/>
            <a:rect l="l" t="t" r="r" b="b"/>
            <a:pathLst>
              <a:path w="2478404" h="125730">
                <a:moveTo>
                  <a:pt x="0" y="0"/>
                </a:moveTo>
                <a:lnTo>
                  <a:pt x="39" y="979"/>
                </a:lnTo>
                <a:lnTo>
                  <a:pt x="2477266" y="125363"/>
                </a:lnTo>
                <a:lnTo>
                  <a:pt x="2478025" y="124420"/>
                </a:lnTo>
                <a:lnTo>
                  <a:pt x="0" y="0"/>
                </a:lnTo>
                <a:close/>
              </a:path>
            </a:pathLst>
          </a:custGeom>
          <a:solidFill>
            <a:srgbClr val="CCCD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3006976" y="2210981"/>
            <a:ext cx="2479040" cy="125730"/>
          </a:xfrm>
          <a:custGeom>
            <a:avLst/>
            <a:gdLst/>
            <a:ahLst/>
            <a:cxnLst/>
            <a:rect l="l" t="t" r="r" b="b"/>
            <a:pathLst>
              <a:path w="2479040" h="125730">
                <a:moveTo>
                  <a:pt x="0" y="0"/>
                </a:moveTo>
                <a:lnTo>
                  <a:pt x="34" y="869"/>
                </a:lnTo>
                <a:lnTo>
                  <a:pt x="2478060" y="125289"/>
                </a:lnTo>
                <a:lnTo>
                  <a:pt x="2478736" y="124449"/>
                </a:lnTo>
                <a:lnTo>
                  <a:pt x="0" y="0"/>
                </a:lnTo>
                <a:close/>
              </a:path>
            </a:pathLst>
          </a:custGeom>
          <a:solidFill>
            <a:srgbClr val="C9CB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3006942" y="2210135"/>
            <a:ext cx="2479675" cy="125730"/>
          </a:xfrm>
          <a:custGeom>
            <a:avLst/>
            <a:gdLst/>
            <a:ahLst/>
            <a:cxnLst/>
            <a:rect l="l" t="t" r="r" b="b"/>
            <a:pathLst>
              <a:path w="2479675" h="125730">
                <a:moveTo>
                  <a:pt x="0" y="0"/>
                </a:moveTo>
                <a:lnTo>
                  <a:pt x="33" y="833"/>
                </a:lnTo>
                <a:lnTo>
                  <a:pt x="2478780" y="125283"/>
                </a:lnTo>
                <a:lnTo>
                  <a:pt x="2479425" y="124481"/>
                </a:lnTo>
                <a:lnTo>
                  <a:pt x="0" y="0"/>
                </a:lnTo>
                <a:close/>
              </a:path>
            </a:pathLst>
          </a:custGeom>
          <a:solidFill>
            <a:srgbClr val="C7C9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3006912" y="2209375"/>
            <a:ext cx="2480310" cy="125730"/>
          </a:xfrm>
          <a:custGeom>
            <a:avLst/>
            <a:gdLst/>
            <a:ahLst/>
            <a:cxnLst/>
            <a:rect l="l" t="t" r="r" b="b"/>
            <a:pathLst>
              <a:path w="2480310" h="125730">
                <a:moveTo>
                  <a:pt x="0" y="0"/>
                </a:moveTo>
                <a:lnTo>
                  <a:pt x="30" y="759"/>
                </a:lnTo>
                <a:lnTo>
                  <a:pt x="2479455" y="125241"/>
                </a:lnTo>
                <a:lnTo>
                  <a:pt x="2480048" y="124504"/>
                </a:lnTo>
                <a:lnTo>
                  <a:pt x="0" y="0"/>
                </a:lnTo>
                <a:close/>
              </a:path>
            </a:pathLst>
          </a:custGeom>
          <a:solidFill>
            <a:srgbClr val="C5C7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3006882" y="2208651"/>
            <a:ext cx="2480945" cy="125730"/>
          </a:xfrm>
          <a:custGeom>
            <a:avLst/>
            <a:gdLst/>
            <a:ahLst/>
            <a:cxnLst/>
            <a:rect l="l" t="t" r="r" b="b"/>
            <a:pathLst>
              <a:path w="2480945" h="125730">
                <a:moveTo>
                  <a:pt x="0" y="0"/>
                </a:moveTo>
                <a:lnTo>
                  <a:pt x="29" y="724"/>
                </a:lnTo>
                <a:lnTo>
                  <a:pt x="2480067" y="125240"/>
                </a:lnTo>
                <a:lnTo>
                  <a:pt x="2480629" y="124542"/>
                </a:lnTo>
                <a:lnTo>
                  <a:pt x="0" y="0"/>
                </a:lnTo>
                <a:close/>
              </a:path>
            </a:pathLst>
          </a:custGeom>
          <a:solidFill>
            <a:srgbClr val="C2C4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3006856" y="2207988"/>
            <a:ext cx="2481580" cy="125730"/>
          </a:xfrm>
          <a:custGeom>
            <a:avLst/>
            <a:gdLst/>
            <a:ahLst/>
            <a:cxnLst/>
            <a:rect l="l" t="t" r="r" b="b"/>
            <a:pathLst>
              <a:path w="2481579" h="125730">
                <a:moveTo>
                  <a:pt x="0" y="0"/>
                </a:moveTo>
                <a:lnTo>
                  <a:pt x="26" y="663"/>
                </a:lnTo>
                <a:lnTo>
                  <a:pt x="2480656" y="125205"/>
                </a:lnTo>
                <a:lnTo>
                  <a:pt x="2481167" y="124570"/>
                </a:lnTo>
                <a:lnTo>
                  <a:pt x="0" y="0"/>
                </a:lnTo>
                <a:close/>
              </a:path>
            </a:pathLst>
          </a:custGeom>
          <a:solidFill>
            <a:srgbClr val="C0C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3006831" y="2207362"/>
            <a:ext cx="2482215" cy="125730"/>
          </a:xfrm>
          <a:custGeom>
            <a:avLst/>
            <a:gdLst/>
            <a:ahLst/>
            <a:cxnLst/>
            <a:rect l="l" t="t" r="r" b="b"/>
            <a:pathLst>
              <a:path w="2482215" h="125730">
                <a:moveTo>
                  <a:pt x="0" y="0"/>
                </a:moveTo>
                <a:lnTo>
                  <a:pt x="24" y="613"/>
                </a:lnTo>
                <a:lnTo>
                  <a:pt x="2481192" y="125196"/>
                </a:lnTo>
                <a:lnTo>
                  <a:pt x="2481671" y="124601"/>
                </a:lnTo>
                <a:lnTo>
                  <a:pt x="0" y="0"/>
                </a:lnTo>
                <a:close/>
              </a:path>
            </a:pathLst>
          </a:custGeom>
          <a:solidFill>
            <a:srgbClr val="BEC0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3006807" y="2206770"/>
            <a:ext cx="2482215" cy="125730"/>
          </a:xfrm>
          <a:custGeom>
            <a:avLst/>
            <a:gdLst/>
            <a:ahLst/>
            <a:cxnLst/>
            <a:rect l="l" t="t" r="r" b="b"/>
            <a:pathLst>
              <a:path w="2482215" h="125730">
                <a:moveTo>
                  <a:pt x="0" y="0"/>
                </a:moveTo>
                <a:lnTo>
                  <a:pt x="23" y="591"/>
                </a:lnTo>
                <a:lnTo>
                  <a:pt x="2481694" y="125193"/>
                </a:lnTo>
                <a:lnTo>
                  <a:pt x="2482143" y="124635"/>
                </a:lnTo>
                <a:lnTo>
                  <a:pt x="0" y="0"/>
                </a:lnTo>
                <a:close/>
              </a:path>
            </a:pathLst>
          </a:custGeom>
          <a:solidFill>
            <a:srgbClr val="BBBD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3006786" y="2206241"/>
            <a:ext cx="2482850" cy="125730"/>
          </a:xfrm>
          <a:custGeom>
            <a:avLst/>
            <a:gdLst/>
            <a:ahLst/>
            <a:cxnLst/>
            <a:rect l="l" t="t" r="r" b="b"/>
            <a:pathLst>
              <a:path w="2482850" h="125730">
                <a:moveTo>
                  <a:pt x="0" y="0"/>
                </a:moveTo>
                <a:lnTo>
                  <a:pt x="21" y="529"/>
                </a:lnTo>
                <a:lnTo>
                  <a:pt x="2482164" y="125165"/>
                </a:lnTo>
                <a:lnTo>
                  <a:pt x="2482581" y="124647"/>
                </a:lnTo>
                <a:lnTo>
                  <a:pt x="0" y="0"/>
                </a:lnTo>
                <a:close/>
              </a:path>
            </a:pathLst>
          </a:custGeom>
          <a:solidFill>
            <a:srgbClr val="B9BB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3006765" y="2205734"/>
            <a:ext cx="2483485" cy="125730"/>
          </a:xfrm>
          <a:custGeom>
            <a:avLst/>
            <a:gdLst/>
            <a:ahLst/>
            <a:cxnLst/>
            <a:rect l="l" t="t" r="r" b="b"/>
            <a:pathLst>
              <a:path w="2483485" h="125730">
                <a:moveTo>
                  <a:pt x="0" y="0"/>
                </a:moveTo>
                <a:lnTo>
                  <a:pt x="20" y="506"/>
                </a:lnTo>
                <a:lnTo>
                  <a:pt x="2482601" y="125153"/>
                </a:lnTo>
                <a:lnTo>
                  <a:pt x="2482997" y="124661"/>
                </a:lnTo>
                <a:lnTo>
                  <a:pt x="0" y="0"/>
                </a:lnTo>
                <a:close/>
              </a:path>
            </a:pathLst>
          </a:custGeom>
          <a:solidFill>
            <a:srgbClr val="B7B9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3006765" y="2205356"/>
            <a:ext cx="2483485" cy="125095"/>
          </a:xfrm>
          <a:custGeom>
            <a:avLst/>
            <a:gdLst/>
            <a:ahLst/>
            <a:cxnLst/>
            <a:rect l="l" t="t" r="r" b="b"/>
            <a:pathLst>
              <a:path w="2483485" h="125094">
                <a:moveTo>
                  <a:pt x="10" y="0"/>
                </a:moveTo>
                <a:lnTo>
                  <a:pt x="0" y="378"/>
                </a:lnTo>
                <a:lnTo>
                  <a:pt x="2482997" y="125040"/>
                </a:lnTo>
                <a:lnTo>
                  <a:pt x="2483291" y="124674"/>
                </a:lnTo>
                <a:lnTo>
                  <a:pt x="10" y="0"/>
                </a:lnTo>
                <a:close/>
              </a:path>
            </a:pathLst>
          </a:custGeom>
          <a:solidFill>
            <a:srgbClr val="B4B6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5435034" y="2386076"/>
            <a:ext cx="0" cy="234315"/>
          </a:xfrm>
          <a:custGeom>
            <a:avLst/>
            <a:gdLst/>
            <a:ahLst/>
            <a:cxnLst/>
            <a:rect l="l" t="t" r="r" b="b"/>
            <a:pathLst>
              <a:path h="234314">
                <a:moveTo>
                  <a:pt x="0" y="0"/>
                </a:moveTo>
                <a:lnTo>
                  <a:pt x="0" y="233847"/>
                </a:lnTo>
              </a:path>
            </a:pathLst>
          </a:custGeom>
          <a:ln w="3175">
            <a:solidFill>
              <a:srgbClr val="C0C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5436120" y="2384742"/>
            <a:ext cx="0" cy="236220"/>
          </a:xfrm>
          <a:custGeom>
            <a:avLst/>
            <a:gdLst/>
            <a:ahLst/>
            <a:cxnLst/>
            <a:rect l="l" t="t" r="r" b="b"/>
            <a:pathLst>
              <a:path h="236219">
                <a:moveTo>
                  <a:pt x="0" y="0"/>
                </a:moveTo>
                <a:lnTo>
                  <a:pt x="0" y="235732"/>
                </a:lnTo>
              </a:path>
            </a:pathLst>
          </a:custGeom>
          <a:ln w="3175">
            <a:solidFill>
              <a:srgbClr val="C2C4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5437543" y="2383408"/>
            <a:ext cx="0" cy="238125"/>
          </a:xfrm>
          <a:custGeom>
            <a:avLst/>
            <a:gdLst/>
            <a:ahLst/>
            <a:cxnLst/>
            <a:rect l="l" t="t" r="r" b="b"/>
            <a:pathLst>
              <a:path h="238125">
                <a:moveTo>
                  <a:pt x="0" y="0"/>
                </a:moveTo>
                <a:lnTo>
                  <a:pt x="0" y="237616"/>
                </a:lnTo>
              </a:path>
            </a:pathLst>
          </a:custGeom>
          <a:ln w="3175">
            <a:solidFill>
              <a:srgbClr val="C5C7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5438971" y="2382075"/>
            <a:ext cx="0" cy="240029"/>
          </a:xfrm>
          <a:custGeom>
            <a:avLst/>
            <a:gdLst/>
            <a:ahLst/>
            <a:cxnLst/>
            <a:rect l="l" t="t" r="r" b="b"/>
            <a:pathLst>
              <a:path h="240030">
                <a:moveTo>
                  <a:pt x="0" y="0"/>
                </a:moveTo>
                <a:lnTo>
                  <a:pt x="0" y="239505"/>
                </a:lnTo>
              </a:path>
            </a:pathLst>
          </a:custGeom>
          <a:ln w="3175">
            <a:solidFill>
              <a:srgbClr val="C7C9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5440407" y="2380729"/>
            <a:ext cx="0" cy="241935"/>
          </a:xfrm>
          <a:custGeom>
            <a:avLst/>
            <a:gdLst/>
            <a:ahLst/>
            <a:cxnLst/>
            <a:rect l="l" t="t" r="r" b="b"/>
            <a:pathLst>
              <a:path h="241935">
                <a:moveTo>
                  <a:pt x="0" y="0"/>
                </a:moveTo>
                <a:lnTo>
                  <a:pt x="0" y="241402"/>
                </a:lnTo>
              </a:path>
            </a:pathLst>
          </a:custGeom>
          <a:ln w="3175">
            <a:solidFill>
              <a:srgbClr val="C9CB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5441829" y="2379383"/>
            <a:ext cx="0" cy="243840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294"/>
                </a:lnTo>
              </a:path>
            </a:pathLst>
          </a:custGeom>
          <a:ln w="3175">
            <a:solidFill>
              <a:srgbClr val="CCCD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5443283" y="2377986"/>
            <a:ext cx="0" cy="245745"/>
          </a:xfrm>
          <a:custGeom>
            <a:avLst/>
            <a:gdLst/>
            <a:ahLst/>
            <a:cxnLst/>
            <a:rect l="l" t="t" r="r" b="b"/>
            <a:pathLst>
              <a:path h="245744">
                <a:moveTo>
                  <a:pt x="0" y="0"/>
                </a:moveTo>
                <a:lnTo>
                  <a:pt x="0" y="245266"/>
                </a:lnTo>
              </a:path>
            </a:pathLst>
          </a:custGeom>
          <a:ln w="3175">
            <a:solidFill>
              <a:srgbClr val="CED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5444750" y="2376589"/>
            <a:ext cx="0" cy="247650"/>
          </a:xfrm>
          <a:custGeom>
            <a:avLst/>
            <a:gdLst/>
            <a:ahLst/>
            <a:cxnLst/>
            <a:rect l="l" t="t" r="r" b="b"/>
            <a:pathLst>
              <a:path h="247650">
                <a:moveTo>
                  <a:pt x="0" y="0"/>
                </a:moveTo>
                <a:lnTo>
                  <a:pt x="0" y="247228"/>
                </a:lnTo>
              </a:path>
            </a:pathLst>
          </a:custGeom>
          <a:ln w="3175">
            <a:solidFill>
              <a:srgbClr val="D1D2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446274" y="2375090"/>
            <a:ext cx="0" cy="249554"/>
          </a:xfrm>
          <a:custGeom>
            <a:avLst/>
            <a:gdLst/>
            <a:ahLst/>
            <a:cxnLst/>
            <a:rect l="l" t="t" r="r" b="b"/>
            <a:pathLst>
              <a:path h="249555">
                <a:moveTo>
                  <a:pt x="0" y="0"/>
                </a:moveTo>
                <a:lnTo>
                  <a:pt x="0" y="249341"/>
                </a:lnTo>
              </a:path>
            </a:pathLst>
          </a:custGeom>
          <a:ln w="3175">
            <a:solidFill>
              <a:srgbClr val="D3D4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5447893" y="2373490"/>
            <a:ext cx="0" cy="252095"/>
          </a:xfrm>
          <a:custGeom>
            <a:avLst/>
            <a:gdLst/>
            <a:ahLst/>
            <a:cxnLst/>
            <a:rect l="l" t="t" r="r" b="b"/>
            <a:pathLst>
              <a:path h="252094">
                <a:moveTo>
                  <a:pt x="0" y="0"/>
                </a:moveTo>
                <a:lnTo>
                  <a:pt x="0" y="251580"/>
                </a:lnTo>
              </a:path>
            </a:pathLst>
          </a:custGeom>
          <a:ln w="3175">
            <a:solidFill>
              <a:srgbClr val="D5D7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5449633" y="2371725"/>
            <a:ext cx="0" cy="254635"/>
          </a:xfrm>
          <a:custGeom>
            <a:avLst/>
            <a:gdLst/>
            <a:ahLst/>
            <a:cxnLst/>
            <a:rect l="l" t="t" r="r" b="b"/>
            <a:pathLst>
              <a:path h="254635">
                <a:moveTo>
                  <a:pt x="0" y="0"/>
                </a:moveTo>
                <a:lnTo>
                  <a:pt x="0" y="254049"/>
                </a:lnTo>
              </a:path>
            </a:pathLst>
          </a:custGeom>
          <a:ln w="3175">
            <a:solidFill>
              <a:srgbClr val="D7D9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5451646" y="2369604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0" y="257025"/>
                </a:lnTo>
              </a:path>
            </a:pathLst>
          </a:custGeom>
          <a:ln w="3175">
            <a:solidFill>
              <a:srgbClr val="DA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5454377" y="2366416"/>
            <a:ext cx="0" cy="261620"/>
          </a:xfrm>
          <a:custGeom>
            <a:avLst/>
            <a:gdLst/>
            <a:ahLst/>
            <a:cxnLst/>
            <a:rect l="l" t="t" r="r" b="b"/>
            <a:pathLst>
              <a:path h="261619">
                <a:moveTo>
                  <a:pt x="0" y="0"/>
                </a:moveTo>
                <a:lnTo>
                  <a:pt x="0" y="261086"/>
                </a:lnTo>
              </a:path>
            </a:pathLst>
          </a:custGeom>
          <a:ln w="3746">
            <a:solidFill>
              <a:srgbClr val="DCDD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5460727" y="2357031"/>
            <a:ext cx="0" cy="273050"/>
          </a:xfrm>
          <a:custGeom>
            <a:avLst/>
            <a:gdLst/>
            <a:ahLst/>
            <a:cxnLst/>
            <a:rect l="l" t="t" r="r" b="b"/>
            <a:pathLst>
              <a:path h="273050">
                <a:moveTo>
                  <a:pt x="0" y="0"/>
                </a:moveTo>
                <a:lnTo>
                  <a:pt x="0" y="272694"/>
                </a:lnTo>
              </a:path>
            </a:pathLst>
          </a:custGeom>
          <a:ln w="9918">
            <a:solidFill>
              <a:srgbClr val="DEE0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5467623" y="2352560"/>
            <a:ext cx="0" cy="278765"/>
          </a:xfrm>
          <a:custGeom>
            <a:avLst/>
            <a:gdLst/>
            <a:ahLst/>
            <a:cxnLst/>
            <a:rect l="l" t="t" r="r" b="b"/>
            <a:pathLst>
              <a:path h="278764">
                <a:moveTo>
                  <a:pt x="0" y="0"/>
                </a:moveTo>
                <a:lnTo>
                  <a:pt x="0" y="278197"/>
                </a:lnTo>
              </a:path>
            </a:pathLst>
          </a:custGeom>
          <a:ln w="4914">
            <a:solidFill>
              <a:srgbClr val="DCDD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5471331" y="2349436"/>
            <a:ext cx="0" cy="281940"/>
          </a:xfrm>
          <a:custGeom>
            <a:avLst/>
            <a:gdLst/>
            <a:ahLst/>
            <a:cxnLst/>
            <a:rect l="l" t="t" r="r" b="b"/>
            <a:pathLst>
              <a:path h="281939">
                <a:moveTo>
                  <a:pt x="0" y="0"/>
                </a:moveTo>
                <a:lnTo>
                  <a:pt x="0" y="281460"/>
                </a:lnTo>
              </a:path>
            </a:pathLst>
          </a:custGeom>
          <a:ln w="3543">
            <a:solidFill>
              <a:srgbClr val="DA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5473992" y="2347023"/>
            <a:ext cx="0" cy="284480"/>
          </a:xfrm>
          <a:custGeom>
            <a:avLst/>
            <a:gdLst/>
            <a:ahLst/>
            <a:cxnLst/>
            <a:rect l="l" t="t" r="r" b="b"/>
            <a:pathLst>
              <a:path h="284480">
                <a:moveTo>
                  <a:pt x="0" y="0"/>
                </a:moveTo>
                <a:lnTo>
                  <a:pt x="0" y="283928"/>
                </a:lnTo>
              </a:path>
            </a:pathLst>
          </a:custGeom>
          <a:ln w="3175">
            <a:solidFill>
              <a:srgbClr val="D7D9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5476087" y="2345029"/>
            <a:ext cx="0" cy="286385"/>
          </a:xfrm>
          <a:custGeom>
            <a:avLst/>
            <a:gdLst/>
            <a:ahLst/>
            <a:cxnLst/>
            <a:rect l="l" t="t" r="r" b="b"/>
            <a:pathLst>
              <a:path h="286385">
                <a:moveTo>
                  <a:pt x="0" y="0"/>
                </a:moveTo>
                <a:lnTo>
                  <a:pt x="0" y="285967"/>
                </a:lnTo>
              </a:path>
            </a:pathLst>
          </a:custGeom>
          <a:ln w="3175">
            <a:solidFill>
              <a:srgbClr val="D5D7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5477847" y="2343264"/>
            <a:ext cx="0" cy="288290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0"/>
                </a:moveTo>
                <a:lnTo>
                  <a:pt x="0" y="287772"/>
                </a:lnTo>
              </a:path>
            </a:pathLst>
          </a:custGeom>
          <a:ln w="3175">
            <a:solidFill>
              <a:srgbClr val="D3D4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5479351" y="2341778"/>
            <a:ext cx="0" cy="289560"/>
          </a:xfrm>
          <a:custGeom>
            <a:avLst/>
            <a:gdLst/>
            <a:ahLst/>
            <a:cxnLst/>
            <a:rect l="l" t="t" r="r" b="b"/>
            <a:pathLst>
              <a:path h="289560">
                <a:moveTo>
                  <a:pt x="0" y="0"/>
                </a:moveTo>
                <a:lnTo>
                  <a:pt x="0" y="289290"/>
                </a:lnTo>
              </a:path>
            </a:pathLst>
          </a:custGeom>
          <a:ln w="3175">
            <a:solidFill>
              <a:srgbClr val="D1D2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5480647" y="2340432"/>
            <a:ext cx="0" cy="290830"/>
          </a:xfrm>
          <a:custGeom>
            <a:avLst/>
            <a:gdLst/>
            <a:ahLst/>
            <a:cxnLst/>
            <a:rect l="l" t="t" r="r" b="b"/>
            <a:pathLst>
              <a:path h="290830">
                <a:moveTo>
                  <a:pt x="0" y="0"/>
                </a:moveTo>
                <a:lnTo>
                  <a:pt x="0" y="290666"/>
                </a:lnTo>
              </a:path>
            </a:pathLst>
          </a:custGeom>
          <a:ln w="3175">
            <a:solidFill>
              <a:srgbClr val="CED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5481809" y="2339213"/>
            <a:ext cx="0" cy="292100"/>
          </a:xfrm>
          <a:custGeom>
            <a:avLst/>
            <a:gdLst/>
            <a:ahLst/>
            <a:cxnLst/>
            <a:rect l="l" t="t" r="r" b="b"/>
            <a:pathLst>
              <a:path h="292100">
                <a:moveTo>
                  <a:pt x="0" y="0"/>
                </a:moveTo>
                <a:lnTo>
                  <a:pt x="0" y="291911"/>
                </a:lnTo>
              </a:path>
            </a:pathLst>
          </a:custGeom>
          <a:ln w="3175">
            <a:solidFill>
              <a:srgbClr val="CCCD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5482844" y="2338108"/>
            <a:ext cx="0" cy="293370"/>
          </a:xfrm>
          <a:custGeom>
            <a:avLst/>
            <a:gdLst/>
            <a:ahLst/>
            <a:cxnLst/>
            <a:rect l="l" t="t" r="r" b="b"/>
            <a:pathLst>
              <a:path h="293369">
                <a:moveTo>
                  <a:pt x="0" y="0"/>
                </a:moveTo>
                <a:lnTo>
                  <a:pt x="0" y="293016"/>
                </a:lnTo>
              </a:path>
            </a:pathLst>
          </a:custGeom>
          <a:ln w="3175">
            <a:solidFill>
              <a:srgbClr val="C9CB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5483777" y="2337079"/>
            <a:ext cx="0" cy="294005"/>
          </a:xfrm>
          <a:custGeom>
            <a:avLst/>
            <a:gdLst/>
            <a:ahLst/>
            <a:cxnLst/>
            <a:rect l="l" t="t" r="r" b="b"/>
            <a:pathLst>
              <a:path h="294005">
                <a:moveTo>
                  <a:pt x="0" y="0"/>
                </a:moveTo>
                <a:lnTo>
                  <a:pt x="0" y="293794"/>
                </a:lnTo>
              </a:path>
            </a:pathLst>
          </a:custGeom>
          <a:ln w="3175">
            <a:solidFill>
              <a:srgbClr val="C7C9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5484628" y="2336139"/>
            <a:ext cx="0" cy="294640"/>
          </a:xfrm>
          <a:custGeom>
            <a:avLst/>
            <a:gdLst/>
            <a:ahLst/>
            <a:cxnLst/>
            <a:rect l="l" t="t" r="r" b="b"/>
            <a:pathLst>
              <a:path h="294639">
                <a:moveTo>
                  <a:pt x="0" y="0"/>
                </a:moveTo>
                <a:lnTo>
                  <a:pt x="0" y="294278"/>
                </a:lnTo>
              </a:path>
            </a:pathLst>
          </a:custGeom>
          <a:ln w="3175">
            <a:solidFill>
              <a:srgbClr val="C5C7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5485416" y="2335276"/>
            <a:ext cx="0" cy="295275"/>
          </a:xfrm>
          <a:custGeom>
            <a:avLst/>
            <a:gdLst/>
            <a:ahLst/>
            <a:cxnLst/>
            <a:rect l="l" t="t" r="r" b="b"/>
            <a:pathLst>
              <a:path h="295275">
                <a:moveTo>
                  <a:pt x="0" y="0"/>
                </a:moveTo>
                <a:lnTo>
                  <a:pt x="0" y="294718"/>
                </a:lnTo>
              </a:path>
            </a:pathLst>
          </a:custGeom>
          <a:ln w="3175">
            <a:solidFill>
              <a:srgbClr val="C2C4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5486127" y="2334450"/>
            <a:ext cx="0" cy="295275"/>
          </a:xfrm>
          <a:custGeom>
            <a:avLst/>
            <a:gdLst/>
            <a:ahLst/>
            <a:cxnLst/>
            <a:rect l="l" t="t" r="r" b="b"/>
            <a:pathLst>
              <a:path h="295275">
                <a:moveTo>
                  <a:pt x="0" y="0"/>
                </a:moveTo>
                <a:lnTo>
                  <a:pt x="0" y="295166"/>
                </a:lnTo>
              </a:path>
            </a:pathLst>
          </a:custGeom>
          <a:ln w="3175">
            <a:solidFill>
              <a:srgbClr val="C0C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5486781" y="2333701"/>
            <a:ext cx="0" cy="295910"/>
          </a:xfrm>
          <a:custGeom>
            <a:avLst/>
            <a:gdLst/>
            <a:ahLst/>
            <a:cxnLst/>
            <a:rect l="l" t="t" r="r" b="b"/>
            <a:pathLst>
              <a:path h="295910">
                <a:moveTo>
                  <a:pt x="0" y="0"/>
                </a:moveTo>
                <a:lnTo>
                  <a:pt x="0" y="295564"/>
                </a:lnTo>
              </a:path>
            </a:pathLst>
          </a:custGeom>
          <a:ln w="3175">
            <a:solidFill>
              <a:srgbClr val="BEC0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5487372" y="2332977"/>
            <a:ext cx="0" cy="296545"/>
          </a:xfrm>
          <a:custGeom>
            <a:avLst/>
            <a:gdLst/>
            <a:ahLst/>
            <a:cxnLst/>
            <a:rect l="l" t="t" r="r" b="b"/>
            <a:pathLst>
              <a:path h="296544">
                <a:moveTo>
                  <a:pt x="0" y="0"/>
                </a:moveTo>
                <a:lnTo>
                  <a:pt x="0" y="295975"/>
                </a:lnTo>
              </a:path>
            </a:pathLst>
          </a:custGeom>
          <a:ln w="3175">
            <a:solidFill>
              <a:srgbClr val="BBBD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5487912" y="2332316"/>
            <a:ext cx="0" cy="296545"/>
          </a:xfrm>
          <a:custGeom>
            <a:avLst/>
            <a:gdLst/>
            <a:ahLst/>
            <a:cxnLst/>
            <a:rect l="l" t="t" r="r" b="b"/>
            <a:pathLst>
              <a:path h="296544">
                <a:moveTo>
                  <a:pt x="0" y="0"/>
                </a:moveTo>
                <a:lnTo>
                  <a:pt x="0" y="296342"/>
                </a:lnTo>
              </a:path>
            </a:pathLst>
          </a:custGeom>
          <a:ln w="3175">
            <a:solidFill>
              <a:srgbClr val="B9BB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5488407" y="2331694"/>
            <a:ext cx="0" cy="297180"/>
          </a:xfrm>
          <a:custGeom>
            <a:avLst/>
            <a:gdLst/>
            <a:ahLst/>
            <a:cxnLst/>
            <a:rect l="l" t="t" r="r" b="b"/>
            <a:pathLst>
              <a:path h="297180">
                <a:moveTo>
                  <a:pt x="0" y="0"/>
                </a:moveTo>
                <a:lnTo>
                  <a:pt x="0" y="296698"/>
                </a:lnTo>
              </a:path>
            </a:pathLst>
          </a:custGeom>
          <a:ln w="3175">
            <a:solidFill>
              <a:srgbClr val="B7B9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5488851" y="2331110"/>
            <a:ext cx="0" cy="297180"/>
          </a:xfrm>
          <a:custGeom>
            <a:avLst/>
            <a:gdLst/>
            <a:ahLst/>
            <a:cxnLst/>
            <a:rect l="l" t="t" r="r" b="b"/>
            <a:pathLst>
              <a:path h="297180">
                <a:moveTo>
                  <a:pt x="0" y="0"/>
                </a:moveTo>
                <a:lnTo>
                  <a:pt x="0" y="297041"/>
                </a:lnTo>
              </a:path>
            </a:pathLst>
          </a:custGeom>
          <a:ln w="3175">
            <a:solidFill>
              <a:srgbClr val="B4B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5489380" y="2330450"/>
            <a:ext cx="0" cy="297180"/>
          </a:xfrm>
          <a:custGeom>
            <a:avLst/>
            <a:gdLst/>
            <a:ahLst/>
            <a:cxnLst/>
            <a:rect l="l" t="t" r="r" b="b"/>
            <a:pathLst>
              <a:path h="297180">
                <a:moveTo>
                  <a:pt x="0" y="0"/>
                </a:moveTo>
                <a:lnTo>
                  <a:pt x="0" y="297179"/>
                </a:lnTo>
              </a:path>
            </a:pathLst>
          </a:custGeom>
          <a:ln w="3175">
            <a:solidFill>
              <a:srgbClr val="B2B4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5489594" y="2330081"/>
            <a:ext cx="0" cy="297815"/>
          </a:xfrm>
          <a:custGeom>
            <a:avLst/>
            <a:gdLst/>
            <a:ahLst/>
            <a:cxnLst/>
            <a:rect l="l" t="t" r="r" b="b"/>
            <a:pathLst>
              <a:path h="297814">
                <a:moveTo>
                  <a:pt x="0" y="0"/>
                </a:moveTo>
                <a:lnTo>
                  <a:pt x="0" y="297666"/>
                </a:lnTo>
              </a:path>
            </a:pathLst>
          </a:custGeom>
          <a:ln w="3175">
            <a:solidFill>
              <a:srgbClr val="B0B2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5489762" y="2330081"/>
            <a:ext cx="0" cy="297815"/>
          </a:xfrm>
          <a:custGeom>
            <a:avLst/>
            <a:gdLst/>
            <a:ahLst/>
            <a:cxnLst/>
            <a:rect l="l" t="t" r="r" b="b"/>
            <a:pathLst>
              <a:path h="297814">
                <a:moveTo>
                  <a:pt x="0" y="0"/>
                </a:moveTo>
                <a:lnTo>
                  <a:pt x="0" y="297504"/>
                </a:lnTo>
              </a:path>
            </a:pathLst>
          </a:custGeom>
          <a:ln w="3175">
            <a:solidFill>
              <a:srgbClr val="AEB0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69" name="object 469"/>
          <p:cNvGraphicFramePr>
            <a:graphicFrameLocks noGrp="1"/>
          </p:cNvGraphicFramePr>
          <p:nvPr/>
        </p:nvGraphicFramePr>
        <p:xfrm>
          <a:off x="5665558" y="2160224"/>
          <a:ext cx="2710754" cy="18210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7813"/>
                <a:gridCol w="355318"/>
                <a:gridCol w="1177623"/>
              </a:tblGrid>
              <a:tr h="1175674">
                <a:tc>
                  <a:txBody>
                    <a:bodyPr/>
                    <a:lstStyle/>
                    <a:p>
                      <a:pPr marL="22225">
                        <a:lnSpc>
                          <a:spcPts val="2905"/>
                        </a:lnSpc>
                      </a:pPr>
                      <a:r>
                        <a:rPr sz="2550" b="1" spc="-5" dirty="0">
                          <a:latin typeface="Consolas"/>
                          <a:cs typeface="Consolas"/>
                        </a:rPr>
                        <a:t>0x0000</a:t>
                      </a:r>
                      <a:endParaRPr sz="2550">
                        <a:latin typeface="Consolas"/>
                        <a:cs typeface="Consolas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550" b="1" spc="-5" dirty="0">
                          <a:latin typeface="Consolas"/>
                          <a:cs typeface="Consolas"/>
                        </a:rPr>
                        <a:t>0x0020</a:t>
                      </a:r>
                      <a:endParaRPr sz="255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ts val="2905"/>
                        </a:lnSpc>
                      </a:pPr>
                      <a:r>
                        <a:rPr sz="2550" b="1" spc="-940" dirty="0">
                          <a:latin typeface="Consolas"/>
                          <a:cs typeface="Consolas"/>
                        </a:rPr>
                        <a:t>-­‐</a:t>
                      </a:r>
                      <a:endParaRPr sz="2550">
                        <a:latin typeface="Consolas"/>
                        <a:cs typeface="Consolas"/>
                      </a:endParaRPr>
                    </a:p>
                    <a:p>
                      <a:pPr marL="88265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550" b="1" spc="-940" dirty="0">
                          <a:latin typeface="Consolas"/>
                          <a:cs typeface="Consolas"/>
                        </a:rPr>
                        <a:t>-­‐</a:t>
                      </a:r>
                      <a:endParaRPr sz="255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ts val="2905"/>
                        </a:lnSpc>
                      </a:pPr>
                      <a:r>
                        <a:rPr sz="2550" b="1" spc="-5" dirty="0">
                          <a:latin typeface="Consolas"/>
                          <a:cs typeface="Consolas"/>
                        </a:rPr>
                        <a:t>0x001F</a:t>
                      </a:r>
                      <a:endParaRPr sz="2550">
                        <a:latin typeface="Consolas"/>
                        <a:cs typeface="Consolas"/>
                      </a:endParaRPr>
                    </a:p>
                    <a:p>
                      <a:pPr marL="88265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550" b="1" spc="-5" dirty="0">
                          <a:latin typeface="Consolas"/>
                          <a:cs typeface="Consolas"/>
                        </a:rPr>
                        <a:t>0x005F</a:t>
                      </a:r>
                      <a:endParaRPr sz="255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</a:tr>
              <a:tr h="645423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2550" b="1" spc="-5" dirty="0">
                          <a:latin typeface="Consolas"/>
                          <a:cs typeface="Consolas"/>
                        </a:rPr>
                        <a:t>0x0060</a:t>
                      </a:r>
                      <a:endParaRPr sz="255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2550" b="1" spc="-940" dirty="0">
                          <a:latin typeface="Consolas"/>
                          <a:cs typeface="Consolas"/>
                        </a:rPr>
                        <a:t>-­‐</a:t>
                      </a:r>
                      <a:endParaRPr sz="255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2550" b="1" spc="-5" dirty="0">
                          <a:latin typeface="Consolas"/>
                          <a:cs typeface="Consolas"/>
                        </a:rPr>
                        <a:t>0x00FF</a:t>
                      </a:r>
                      <a:endParaRPr sz="255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70" name="object 470"/>
          <p:cNvSpPr txBox="1"/>
          <p:nvPr/>
        </p:nvSpPr>
        <p:spPr>
          <a:xfrm>
            <a:off x="5675083" y="5178399"/>
            <a:ext cx="2691765" cy="42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b="1" spc="-5" dirty="0">
                <a:latin typeface="Consolas"/>
                <a:cs typeface="Consolas"/>
              </a:rPr>
              <a:t>0x0100 </a:t>
            </a:r>
            <a:r>
              <a:rPr sz="2550" b="1" spc="-940" dirty="0">
                <a:latin typeface="Consolas"/>
                <a:cs typeface="Consolas"/>
              </a:rPr>
              <a:t>-­‐ </a:t>
            </a:r>
            <a:r>
              <a:rPr sz="2550" b="1" spc="-530" dirty="0">
                <a:latin typeface="Consolas"/>
                <a:cs typeface="Consolas"/>
              </a:rPr>
              <a:t> </a:t>
            </a:r>
            <a:r>
              <a:rPr sz="2550" b="1" spc="-5" dirty="0">
                <a:latin typeface="Consolas"/>
                <a:cs typeface="Consolas"/>
              </a:rPr>
              <a:t>0x08FF</a:t>
            </a:r>
            <a:endParaRPr sz="2550">
              <a:latin typeface="Consolas"/>
              <a:cs typeface="Consolas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7585023" y="46319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28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75" dirty="0"/>
              <a:t>I/O</a:t>
            </a:r>
            <a:r>
              <a:rPr lang="en-US" spc="160" dirty="0"/>
              <a:t> </a:t>
            </a:r>
            <a:r>
              <a:rPr lang="en-US" spc="525" dirty="0"/>
              <a:t>Addresses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bject 2"/>
          <p:cNvSpPr/>
          <p:nvPr/>
        </p:nvSpPr>
        <p:spPr>
          <a:xfrm>
            <a:off x="1104900" y="2040983"/>
            <a:ext cx="7861934" cy="0"/>
          </a:xfrm>
          <a:custGeom>
            <a:avLst/>
            <a:gdLst/>
            <a:ahLst/>
            <a:cxnLst/>
            <a:rect l="l" t="t" r="r" b="b"/>
            <a:pathLst>
              <a:path w="7861934">
                <a:moveTo>
                  <a:pt x="0" y="0"/>
                </a:moveTo>
                <a:lnTo>
                  <a:pt x="7861332" y="0"/>
                </a:lnTo>
              </a:path>
            </a:pathLst>
          </a:custGeom>
          <a:ln w="5999">
            <a:solidFill>
              <a:srgbClr val="B5B5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/>
          <p:nvPr/>
        </p:nvSpPr>
        <p:spPr>
          <a:xfrm>
            <a:off x="987878" y="2128419"/>
            <a:ext cx="4062272" cy="39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/>
          <p:cNvSpPr/>
          <p:nvPr/>
        </p:nvSpPr>
        <p:spPr>
          <a:xfrm>
            <a:off x="5050154" y="2128419"/>
            <a:ext cx="4062272" cy="39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/>
          <p:cNvSpPr/>
          <p:nvPr/>
        </p:nvSpPr>
        <p:spPr>
          <a:xfrm>
            <a:off x="2171700" y="2235200"/>
            <a:ext cx="1676400" cy="266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/>
          <p:cNvSpPr/>
          <p:nvPr/>
        </p:nvSpPr>
        <p:spPr>
          <a:xfrm>
            <a:off x="6616700" y="2247900"/>
            <a:ext cx="914400" cy="254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8"/>
          <p:cNvGraphicFramePr>
            <a:graphicFrameLocks noGrp="1"/>
          </p:cNvGraphicFramePr>
          <p:nvPr/>
        </p:nvGraphicFramePr>
        <p:xfrm>
          <a:off x="981892" y="2122428"/>
          <a:ext cx="8124558" cy="156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6160"/>
                <a:gridCol w="250060"/>
                <a:gridCol w="1906058"/>
                <a:gridCol w="4062280"/>
              </a:tblGrid>
              <a:tr h="391450">
                <a:tc gridSpan="3">
                  <a:txBody>
                    <a:bodyPr/>
                    <a:lstStyle/>
                    <a:p>
                      <a:pPr marL="11969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50" b="1" spc="15" dirty="0">
                          <a:solidFill>
                            <a:srgbClr val="F3F1D8"/>
                          </a:solidFill>
                          <a:latin typeface="Palatino Linotype"/>
                          <a:cs typeface="Palatino Linotype"/>
                        </a:rPr>
                        <a:t>Address</a:t>
                      </a:r>
                      <a:r>
                        <a:rPr sz="1850" b="1" spc="-50" dirty="0">
                          <a:solidFill>
                            <a:srgbClr val="F3F1D8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850" b="1" spc="20" dirty="0">
                          <a:solidFill>
                            <a:srgbClr val="F3F1D8"/>
                          </a:solidFill>
                          <a:latin typeface="Palatino Linotype"/>
                          <a:cs typeface="Palatino Linotype"/>
                        </a:rPr>
                        <a:t>Range</a:t>
                      </a:r>
                      <a:endParaRPr sz="185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50" b="1" spc="15" dirty="0">
                          <a:solidFill>
                            <a:srgbClr val="F3F1D8"/>
                          </a:solidFill>
                          <a:latin typeface="Palatino Linotype"/>
                          <a:cs typeface="Palatino Linotype"/>
                        </a:rPr>
                        <a:t>Purpose</a:t>
                      </a:r>
                      <a:endParaRPr sz="185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  <a:tr h="391450">
                <a:tc>
                  <a:txBody>
                    <a:bodyPr/>
                    <a:lstStyle/>
                    <a:p>
                      <a:pPr marR="54610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b="1" dirty="0">
                          <a:latin typeface="Consolas"/>
                          <a:cs typeface="Consolas"/>
                        </a:rPr>
                        <a:t>0x0100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b="1" spc="-665" dirty="0">
                          <a:latin typeface="Consolas"/>
                          <a:cs typeface="Consolas"/>
                        </a:rPr>
                        <a:t>-­‐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b="1" spc="-5" dirty="0">
                          <a:latin typeface="Consolas"/>
                          <a:cs typeface="Consolas"/>
                        </a:rPr>
                        <a:t>0x08FF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800" b="1" dirty="0">
                          <a:latin typeface="Palatino Linotype"/>
                          <a:cs typeface="Palatino Linotype"/>
                        </a:rPr>
                        <a:t>2K </a:t>
                      </a:r>
                      <a:r>
                        <a:rPr sz="1800" b="1" spc="-5" dirty="0">
                          <a:latin typeface="Palatino Linotype"/>
                          <a:cs typeface="Palatino Linotype"/>
                        </a:rPr>
                        <a:t>SRAM (general purpose</a:t>
                      </a:r>
                      <a:r>
                        <a:rPr sz="1800" b="1" spc="-7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800" b="1" spc="-5" dirty="0">
                          <a:latin typeface="Palatino Linotype"/>
                          <a:cs typeface="Palatino Linotype"/>
                        </a:rPr>
                        <a:t>RAM)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  <a:tr h="391450">
                <a:tc>
                  <a:txBody>
                    <a:bodyPr/>
                    <a:lstStyle/>
                    <a:p>
                      <a:pPr marR="54610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b="1" dirty="0">
                          <a:latin typeface="Consolas"/>
                          <a:cs typeface="Consolas"/>
                        </a:rPr>
                        <a:t>0x0020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b="1" spc="-665" dirty="0">
                          <a:latin typeface="Consolas"/>
                          <a:cs typeface="Consolas"/>
                        </a:rPr>
                        <a:t>-­‐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b="1" spc="-5" dirty="0">
                          <a:latin typeface="Consolas"/>
                          <a:cs typeface="Consolas"/>
                        </a:rPr>
                        <a:t>0x00FF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800" b="1" spc="-10" dirty="0">
                          <a:latin typeface="Palatino Linotype"/>
                          <a:cs typeface="Palatino Linotype"/>
                        </a:rPr>
                        <a:t>Memory Mapped</a:t>
                      </a:r>
                      <a:r>
                        <a:rPr sz="1800" b="1" spc="-4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800" b="1" spc="-5" dirty="0">
                          <a:latin typeface="Palatino Linotype"/>
                          <a:cs typeface="Palatino Linotype"/>
                        </a:rPr>
                        <a:t>I/O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  <a:tr h="391450">
                <a:tc>
                  <a:txBody>
                    <a:bodyPr/>
                    <a:lstStyle/>
                    <a:p>
                      <a:pPr marR="54610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b="1" dirty="0">
                          <a:latin typeface="Consolas"/>
                          <a:cs typeface="Consolas"/>
                        </a:rPr>
                        <a:t>0x0000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b="1" spc="-665" dirty="0">
                          <a:latin typeface="Consolas"/>
                          <a:cs typeface="Consolas"/>
                        </a:rPr>
                        <a:t>-­‐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b="1" spc="-5" dirty="0">
                          <a:latin typeface="Consolas"/>
                          <a:cs typeface="Consolas"/>
                        </a:rPr>
                        <a:t>0x001F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800" b="1" spc="-5" dirty="0">
                          <a:latin typeface="Palatino Linotype"/>
                          <a:cs typeface="Palatino Linotype"/>
                        </a:rPr>
                        <a:t>Registers </a:t>
                      </a:r>
                      <a:r>
                        <a:rPr sz="1800" b="1" spc="-5" dirty="0">
                          <a:latin typeface="Consolas"/>
                          <a:cs typeface="Consolas"/>
                        </a:rPr>
                        <a:t>r0 </a:t>
                      </a:r>
                      <a:r>
                        <a:rPr sz="1800" b="1" spc="-665" dirty="0">
                          <a:latin typeface="Consolas"/>
                          <a:cs typeface="Consolas"/>
                        </a:rPr>
                        <a:t>-­‐ </a:t>
                      </a:r>
                      <a:r>
                        <a:rPr sz="1800" b="1" spc="-39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spc="-5" dirty="0">
                          <a:latin typeface="Consolas"/>
                          <a:cs typeface="Consolas"/>
                        </a:rPr>
                        <a:t>r31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9"/>
          <p:cNvSpPr/>
          <p:nvPr/>
        </p:nvSpPr>
        <p:spPr>
          <a:xfrm>
            <a:off x="987878" y="3820213"/>
            <a:ext cx="1544586" cy="5021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/>
          <p:cNvSpPr/>
          <p:nvPr/>
        </p:nvSpPr>
        <p:spPr>
          <a:xfrm>
            <a:off x="2532468" y="3820213"/>
            <a:ext cx="2147277" cy="5021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/>
          <p:cNvSpPr/>
          <p:nvPr/>
        </p:nvSpPr>
        <p:spPr>
          <a:xfrm>
            <a:off x="4679746" y="3820213"/>
            <a:ext cx="4432680" cy="5021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/>
          <p:cNvSpPr/>
          <p:nvPr/>
        </p:nvSpPr>
        <p:spPr>
          <a:xfrm>
            <a:off x="1079500" y="3975100"/>
            <a:ext cx="1358900" cy="254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/>
          <p:nvPr/>
        </p:nvSpPr>
        <p:spPr>
          <a:xfrm>
            <a:off x="2641600" y="3987800"/>
            <a:ext cx="1917700" cy="2667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/>
          <p:cNvSpPr/>
          <p:nvPr/>
        </p:nvSpPr>
        <p:spPr>
          <a:xfrm>
            <a:off x="6210300" y="3987800"/>
            <a:ext cx="1371600" cy="2667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5"/>
          <p:cNvGraphicFramePr>
            <a:graphicFrameLocks noGrp="1"/>
          </p:cNvGraphicFramePr>
          <p:nvPr/>
        </p:nvGraphicFramePr>
        <p:xfrm>
          <a:off x="981892" y="3814208"/>
          <a:ext cx="8124557" cy="27050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4588"/>
                <a:gridCol w="2147284"/>
                <a:gridCol w="661941"/>
                <a:gridCol w="1738204"/>
                <a:gridCol w="526565"/>
                <a:gridCol w="1505975"/>
              </a:tblGrid>
              <a:tr h="502154"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850" b="1" spc="15" dirty="0">
                          <a:solidFill>
                            <a:srgbClr val="F3F1D8"/>
                          </a:solidFill>
                          <a:latin typeface="Palatino Linotype"/>
                          <a:cs typeface="Palatino Linotype"/>
                        </a:rPr>
                        <a:t>I/O</a:t>
                      </a:r>
                      <a:r>
                        <a:rPr sz="1850" b="1" spc="-60" dirty="0">
                          <a:solidFill>
                            <a:srgbClr val="F3F1D8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850" b="1" spc="15" dirty="0">
                          <a:solidFill>
                            <a:srgbClr val="F3F1D8"/>
                          </a:solidFill>
                          <a:latin typeface="Palatino Linotype"/>
                          <a:cs typeface="Palatino Linotype"/>
                        </a:rPr>
                        <a:t>Address</a:t>
                      </a:r>
                      <a:endParaRPr sz="185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850" b="1" spc="20" dirty="0">
                          <a:solidFill>
                            <a:srgbClr val="F3F1D8"/>
                          </a:solidFill>
                          <a:latin typeface="Palatino Linotype"/>
                          <a:cs typeface="Palatino Linotype"/>
                        </a:rPr>
                        <a:t>Memory</a:t>
                      </a:r>
                      <a:r>
                        <a:rPr sz="1850" b="1" spc="-50" dirty="0">
                          <a:solidFill>
                            <a:srgbClr val="F3F1D8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850" b="1" spc="15" dirty="0">
                          <a:solidFill>
                            <a:srgbClr val="F3F1D8"/>
                          </a:solidFill>
                          <a:latin typeface="Palatino Linotype"/>
                          <a:cs typeface="Palatino Linotype"/>
                        </a:rPr>
                        <a:t>Address</a:t>
                      </a:r>
                      <a:endParaRPr sz="185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850" b="1" spc="15" dirty="0">
                          <a:solidFill>
                            <a:srgbClr val="F3F1D8"/>
                          </a:solidFill>
                          <a:latin typeface="Palatino Linotype"/>
                          <a:cs typeface="Palatino Linotype"/>
                        </a:rPr>
                        <a:t>Designation</a:t>
                      </a:r>
                      <a:endParaRPr sz="185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734306">
                <a:tc>
                  <a:txBody>
                    <a:bodyPr/>
                    <a:lstStyle/>
                    <a:p>
                      <a:pPr algn="ctr">
                        <a:lnSpc>
                          <a:spcPts val="1705"/>
                        </a:lnSpc>
                      </a:pPr>
                      <a:r>
                        <a:rPr sz="1500" b="1" dirty="0">
                          <a:latin typeface="Consolas"/>
                          <a:cs typeface="Consolas"/>
                        </a:rPr>
                        <a:t>0x03</a:t>
                      </a:r>
                      <a:endParaRPr sz="1500">
                        <a:latin typeface="Consolas"/>
                        <a:cs typeface="Consolas"/>
                      </a:endParaRPr>
                    </a:p>
                    <a:p>
                      <a:pPr algn="ctr">
                        <a:lnSpc>
                          <a:spcPts val="1750"/>
                        </a:lnSpc>
                      </a:pPr>
                      <a:r>
                        <a:rPr sz="1500" b="1" dirty="0">
                          <a:latin typeface="Consolas"/>
                          <a:cs typeface="Consolas"/>
                        </a:rPr>
                        <a:t>0x04</a:t>
                      </a:r>
                      <a:endParaRPr sz="1500">
                        <a:latin typeface="Consolas"/>
                        <a:cs typeface="Consolas"/>
                      </a:endParaRPr>
                    </a:p>
                    <a:p>
                      <a:pPr algn="ctr">
                        <a:lnSpc>
                          <a:spcPts val="1775"/>
                        </a:lnSpc>
                      </a:pPr>
                      <a:r>
                        <a:rPr sz="1500" b="1" dirty="0">
                          <a:latin typeface="Consolas"/>
                          <a:cs typeface="Consolas"/>
                        </a:rPr>
                        <a:t>0x05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5"/>
                        </a:lnSpc>
                      </a:pPr>
                      <a:r>
                        <a:rPr sz="1500" b="1" dirty="0">
                          <a:latin typeface="Consolas"/>
                          <a:cs typeface="Consolas"/>
                        </a:rPr>
                        <a:t>0x0023</a:t>
                      </a:r>
                      <a:endParaRPr sz="1500">
                        <a:latin typeface="Consolas"/>
                        <a:cs typeface="Consolas"/>
                      </a:endParaRPr>
                    </a:p>
                    <a:p>
                      <a:pPr algn="ctr">
                        <a:lnSpc>
                          <a:spcPts val="1750"/>
                        </a:lnSpc>
                      </a:pPr>
                      <a:r>
                        <a:rPr sz="1500" b="1" dirty="0">
                          <a:latin typeface="Consolas"/>
                          <a:cs typeface="Consolas"/>
                        </a:rPr>
                        <a:t>0x0024</a:t>
                      </a:r>
                      <a:endParaRPr sz="1500">
                        <a:latin typeface="Consolas"/>
                        <a:cs typeface="Consolas"/>
                      </a:endParaRPr>
                    </a:p>
                    <a:p>
                      <a:pPr algn="ctr">
                        <a:lnSpc>
                          <a:spcPts val="1775"/>
                        </a:lnSpc>
                      </a:pPr>
                      <a:r>
                        <a:rPr sz="1500" b="1" dirty="0">
                          <a:latin typeface="Consolas"/>
                          <a:cs typeface="Consolas"/>
                        </a:rPr>
                        <a:t>0x0025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ts val="1750"/>
                        </a:lnSpc>
                        <a:spcBef>
                          <a:spcPts val="30"/>
                        </a:spcBef>
                      </a:pPr>
                      <a:r>
                        <a:rPr sz="1500" b="1" dirty="0">
                          <a:latin typeface="Consolas"/>
                          <a:cs typeface="Consolas"/>
                        </a:rPr>
                        <a:t>PINB</a:t>
                      </a:r>
                      <a:r>
                        <a:rPr sz="1500" b="1" spc="-7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b="1" spc="-550" dirty="0">
                          <a:latin typeface="Consolas"/>
                          <a:cs typeface="Consolas"/>
                        </a:rPr>
                        <a:t>-­‐  </a:t>
                      </a:r>
                      <a:r>
                        <a:rPr sz="1500" b="1" dirty="0">
                          <a:latin typeface="Consolas"/>
                          <a:cs typeface="Consolas"/>
                        </a:rPr>
                        <a:t>DDRB</a:t>
                      </a:r>
                      <a:r>
                        <a:rPr sz="1500" b="1" spc="-7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b="1" spc="-550" dirty="0">
                          <a:latin typeface="Consolas"/>
                          <a:cs typeface="Consolas"/>
                        </a:rPr>
                        <a:t>-­‐  </a:t>
                      </a:r>
                      <a:r>
                        <a:rPr sz="1500" b="1" dirty="0">
                          <a:latin typeface="Consolas"/>
                          <a:cs typeface="Consolas"/>
                        </a:rPr>
                        <a:t>PORTB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775" marR="44450">
                        <a:lnSpc>
                          <a:spcPts val="1750"/>
                        </a:lnSpc>
                        <a:spcBef>
                          <a:spcPts val="30"/>
                        </a:spcBef>
                      </a:pPr>
                      <a:r>
                        <a:rPr sz="1500" b="1" dirty="0">
                          <a:latin typeface="Consolas"/>
                          <a:cs typeface="Consolas"/>
                        </a:rPr>
                        <a:t>input, port B  data</a:t>
                      </a:r>
                      <a:r>
                        <a:rPr sz="1500" b="1" spc="-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b="1" dirty="0">
                          <a:latin typeface="Consolas"/>
                          <a:cs typeface="Consolas"/>
                        </a:rPr>
                        <a:t>direction,</a:t>
                      </a:r>
                      <a:endParaRPr sz="1500">
                        <a:latin typeface="Consolas"/>
                        <a:cs typeface="Consolas"/>
                      </a:endParaRPr>
                    </a:p>
                    <a:p>
                      <a:pPr>
                        <a:lnSpc>
                          <a:spcPts val="1700"/>
                        </a:lnSpc>
                      </a:pPr>
                      <a:r>
                        <a:rPr sz="1500" b="1" spc="-550" dirty="0">
                          <a:latin typeface="Consolas"/>
                          <a:cs typeface="Consolas"/>
                        </a:rPr>
                        <a:t>-­‐   </a:t>
                      </a:r>
                      <a:r>
                        <a:rPr sz="1500" b="1" dirty="0">
                          <a:latin typeface="Consolas"/>
                          <a:cs typeface="Consolas"/>
                        </a:rPr>
                        <a:t>output, port</a:t>
                      </a:r>
                      <a:r>
                        <a:rPr sz="1500" b="1" spc="-4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b="1" dirty="0">
                          <a:latin typeface="Consolas"/>
                          <a:cs typeface="Consolas"/>
                        </a:rPr>
                        <a:t>B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nsolas"/>
                          <a:cs typeface="Consolas"/>
                        </a:rPr>
                        <a:t>port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nsolas"/>
                          <a:cs typeface="Consolas"/>
                        </a:rPr>
                        <a:t>B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  <a:tr h="734306">
                <a:tc>
                  <a:txBody>
                    <a:bodyPr/>
                    <a:lstStyle/>
                    <a:p>
                      <a:pPr algn="ctr">
                        <a:lnSpc>
                          <a:spcPts val="1705"/>
                        </a:lnSpc>
                      </a:pPr>
                      <a:r>
                        <a:rPr sz="1500" b="1" dirty="0">
                          <a:latin typeface="Consolas"/>
                          <a:cs typeface="Consolas"/>
                        </a:rPr>
                        <a:t>0x06</a:t>
                      </a:r>
                      <a:endParaRPr sz="1500">
                        <a:latin typeface="Consolas"/>
                        <a:cs typeface="Consolas"/>
                      </a:endParaRPr>
                    </a:p>
                    <a:p>
                      <a:pPr algn="ctr">
                        <a:lnSpc>
                          <a:spcPts val="1750"/>
                        </a:lnSpc>
                      </a:pPr>
                      <a:r>
                        <a:rPr sz="1500" b="1" dirty="0">
                          <a:latin typeface="Consolas"/>
                          <a:cs typeface="Consolas"/>
                        </a:rPr>
                        <a:t>0x07</a:t>
                      </a:r>
                      <a:endParaRPr sz="1500">
                        <a:latin typeface="Consolas"/>
                        <a:cs typeface="Consolas"/>
                      </a:endParaRPr>
                    </a:p>
                    <a:p>
                      <a:pPr algn="ctr">
                        <a:lnSpc>
                          <a:spcPts val="1775"/>
                        </a:lnSpc>
                      </a:pPr>
                      <a:r>
                        <a:rPr sz="1500" b="1" dirty="0">
                          <a:latin typeface="Consolas"/>
                          <a:cs typeface="Consolas"/>
                        </a:rPr>
                        <a:t>0x08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5"/>
                        </a:lnSpc>
                      </a:pPr>
                      <a:r>
                        <a:rPr sz="1500" b="1" dirty="0">
                          <a:latin typeface="Consolas"/>
                          <a:cs typeface="Consolas"/>
                        </a:rPr>
                        <a:t>0x0026</a:t>
                      </a:r>
                      <a:endParaRPr sz="1500">
                        <a:latin typeface="Consolas"/>
                        <a:cs typeface="Consolas"/>
                      </a:endParaRPr>
                    </a:p>
                    <a:p>
                      <a:pPr algn="ctr">
                        <a:lnSpc>
                          <a:spcPts val="1750"/>
                        </a:lnSpc>
                      </a:pPr>
                      <a:r>
                        <a:rPr sz="1500" b="1" dirty="0">
                          <a:latin typeface="Consolas"/>
                          <a:cs typeface="Consolas"/>
                        </a:rPr>
                        <a:t>0x0027</a:t>
                      </a:r>
                      <a:endParaRPr sz="1500">
                        <a:latin typeface="Consolas"/>
                        <a:cs typeface="Consolas"/>
                      </a:endParaRPr>
                    </a:p>
                    <a:p>
                      <a:pPr algn="ctr">
                        <a:lnSpc>
                          <a:spcPts val="1775"/>
                        </a:lnSpc>
                      </a:pPr>
                      <a:r>
                        <a:rPr sz="1500" b="1" dirty="0">
                          <a:latin typeface="Consolas"/>
                          <a:cs typeface="Consolas"/>
                        </a:rPr>
                        <a:t>0x0028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ts val="1750"/>
                        </a:lnSpc>
                        <a:spcBef>
                          <a:spcPts val="30"/>
                        </a:spcBef>
                      </a:pPr>
                      <a:r>
                        <a:rPr sz="1500" b="1" dirty="0">
                          <a:latin typeface="Consolas"/>
                          <a:cs typeface="Consolas"/>
                        </a:rPr>
                        <a:t>PINC</a:t>
                      </a:r>
                      <a:r>
                        <a:rPr sz="1500" b="1" spc="-7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b="1" spc="-550" dirty="0">
                          <a:latin typeface="Consolas"/>
                          <a:cs typeface="Consolas"/>
                        </a:rPr>
                        <a:t>-­‐  </a:t>
                      </a:r>
                      <a:r>
                        <a:rPr sz="1500" b="1" dirty="0">
                          <a:latin typeface="Consolas"/>
                          <a:cs typeface="Consolas"/>
                        </a:rPr>
                        <a:t>DDRC</a:t>
                      </a:r>
                      <a:r>
                        <a:rPr sz="1500" b="1" spc="-7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b="1" spc="-550" dirty="0">
                          <a:latin typeface="Consolas"/>
                          <a:cs typeface="Consolas"/>
                        </a:rPr>
                        <a:t>-­‐  </a:t>
                      </a:r>
                      <a:r>
                        <a:rPr sz="1500" b="1" dirty="0">
                          <a:latin typeface="Consolas"/>
                          <a:cs typeface="Consolas"/>
                        </a:rPr>
                        <a:t>PORTC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775" marR="44450">
                        <a:lnSpc>
                          <a:spcPts val="1750"/>
                        </a:lnSpc>
                        <a:spcBef>
                          <a:spcPts val="30"/>
                        </a:spcBef>
                      </a:pPr>
                      <a:r>
                        <a:rPr sz="1500" b="1" dirty="0">
                          <a:latin typeface="Consolas"/>
                          <a:cs typeface="Consolas"/>
                        </a:rPr>
                        <a:t>input, port C  data</a:t>
                      </a:r>
                      <a:r>
                        <a:rPr sz="1500" b="1" spc="-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b="1" dirty="0">
                          <a:latin typeface="Consolas"/>
                          <a:cs typeface="Consolas"/>
                        </a:rPr>
                        <a:t>direction,</a:t>
                      </a:r>
                      <a:endParaRPr sz="1500">
                        <a:latin typeface="Consolas"/>
                        <a:cs typeface="Consolas"/>
                      </a:endParaRPr>
                    </a:p>
                    <a:p>
                      <a:pPr>
                        <a:lnSpc>
                          <a:spcPts val="1700"/>
                        </a:lnSpc>
                      </a:pPr>
                      <a:r>
                        <a:rPr sz="1500" b="1" spc="-550" dirty="0">
                          <a:latin typeface="Consolas"/>
                          <a:cs typeface="Consolas"/>
                        </a:rPr>
                        <a:t>-­‐   </a:t>
                      </a:r>
                      <a:r>
                        <a:rPr sz="1500" b="1" dirty="0">
                          <a:latin typeface="Consolas"/>
                          <a:cs typeface="Consolas"/>
                        </a:rPr>
                        <a:t>output, port</a:t>
                      </a:r>
                      <a:r>
                        <a:rPr sz="1500" b="1" spc="-4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b="1" dirty="0">
                          <a:latin typeface="Consolas"/>
                          <a:cs typeface="Consolas"/>
                        </a:rPr>
                        <a:t>C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nsolas"/>
                          <a:cs typeface="Consolas"/>
                        </a:rPr>
                        <a:t>port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nsolas"/>
                          <a:cs typeface="Consolas"/>
                        </a:rPr>
                        <a:t>C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  <a:tr h="734306">
                <a:tc>
                  <a:txBody>
                    <a:bodyPr/>
                    <a:lstStyle/>
                    <a:p>
                      <a:pPr algn="ctr">
                        <a:lnSpc>
                          <a:spcPts val="1705"/>
                        </a:lnSpc>
                      </a:pPr>
                      <a:r>
                        <a:rPr sz="1500" b="1" dirty="0">
                          <a:latin typeface="Consolas"/>
                          <a:cs typeface="Consolas"/>
                        </a:rPr>
                        <a:t>0x09</a:t>
                      </a:r>
                      <a:endParaRPr sz="1500">
                        <a:latin typeface="Consolas"/>
                        <a:cs typeface="Consolas"/>
                      </a:endParaRPr>
                    </a:p>
                    <a:p>
                      <a:pPr algn="ctr">
                        <a:lnSpc>
                          <a:spcPts val="1750"/>
                        </a:lnSpc>
                      </a:pPr>
                      <a:r>
                        <a:rPr sz="1500" b="1" dirty="0">
                          <a:latin typeface="Consolas"/>
                          <a:cs typeface="Consolas"/>
                        </a:rPr>
                        <a:t>0x0A</a:t>
                      </a:r>
                      <a:endParaRPr sz="1500">
                        <a:latin typeface="Consolas"/>
                        <a:cs typeface="Consolas"/>
                      </a:endParaRPr>
                    </a:p>
                    <a:p>
                      <a:pPr algn="ctr">
                        <a:lnSpc>
                          <a:spcPts val="1775"/>
                        </a:lnSpc>
                      </a:pPr>
                      <a:r>
                        <a:rPr sz="1500" b="1" dirty="0">
                          <a:latin typeface="Consolas"/>
                          <a:cs typeface="Consolas"/>
                        </a:rPr>
                        <a:t>0x0B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5"/>
                        </a:lnSpc>
                      </a:pPr>
                      <a:r>
                        <a:rPr sz="1500" b="1" dirty="0">
                          <a:latin typeface="Consolas"/>
                          <a:cs typeface="Consolas"/>
                        </a:rPr>
                        <a:t>0x0029</a:t>
                      </a:r>
                      <a:endParaRPr sz="1500">
                        <a:latin typeface="Consolas"/>
                        <a:cs typeface="Consolas"/>
                      </a:endParaRPr>
                    </a:p>
                    <a:p>
                      <a:pPr algn="ctr">
                        <a:lnSpc>
                          <a:spcPts val="1750"/>
                        </a:lnSpc>
                      </a:pPr>
                      <a:r>
                        <a:rPr sz="1500" b="1" dirty="0">
                          <a:latin typeface="Consolas"/>
                          <a:cs typeface="Consolas"/>
                        </a:rPr>
                        <a:t>0x002A</a:t>
                      </a:r>
                      <a:endParaRPr sz="1500">
                        <a:latin typeface="Consolas"/>
                        <a:cs typeface="Consolas"/>
                      </a:endParaRPr>
                    </a:p>
                    <a:p>
                      <a:pPr algn="ctr">
                        <a:lnSpc>
                          <a:spcPts val="1775"/>
                        </a:lnSpc>
                      </a:pPr>
                      <a:r>
                        <a:rPr sz="1500" b="1" dirty="0">
                          <a:latin typeface="Consolas"/>
                          <a:cs typeface="Consolas"/>
                        </a:rPr>
                        <a:t>0x002B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ts val="1750"/>
                        </a:lnSpc>
                        <a:spcBef>
                          <a:spcPts val="30"/>
                        </a:spcBef>
                      </a:pPr>
                      <a:r>
                        <a:rPr sz="1500" b="1" dirty="0">
                          <a:latin typeface="Consolas"/>
                          <a:cs typeface="Consolas"/>
                        </a:rPr>
                        <a:t>PIND</a:t>
                      </a:r>
                      <a:r>
                        <a:rPr sz="1500" b="1" spc="-7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b="1" spc="-550" dirty="0">
                          <a:latin typeface="Consolas"/>
                          <a:cs typeface="Consolas"/>
                        </a:rPr>
                        <a:t>-­‐  </a:t>
                      </a:r>
                      <a:r>
                        <a:rPr sz="1500" b="1" dirty="0">
                          <a:latin typeface="Consolas"/>
                          <a:cs typeface="Consolas"/>
                        </a:rPr>
                        <a:t>DDRD</a:t>
                      </a:r>
                      <a:r>
                        <a:rPr sz="1500" b="1" spc="-7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b="1" spc="-550" dirty="0">
                          <a:latin typeface="Consolas"/>
                          <a:cs typeface="Consolas"/>
                        </a:rPr>
                        <a:t>-­‐  </a:t>
                      </a:r>
                      <a:r>
                        <a:rPr sz="1500" b="1" dirty="0">
                          <a:latin typeface="Consolas"/>
                          <a:cs typeface="Consolas"/>
                        </a:rPr>
                        <a:t>PORTD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775" marR="44450">
                        <a:lnSpc>
                          <a:spcPts val="1750"/>
                        </a:lnSpc>
                        <a:spcBef>
                          <a:spcPts val="30"/>
                        </a:spcBef>
                      </a:pPr>
                      <a:r>
                        <a:rPr sz="1500" b="1" dirty="0">
                          <a:latin typeface="Consolas"/>
                          <a:cs typeface="Consolas"/>
                        </a:rPr>
                        <a:t>input, port D  data</a:t>
                      </a:r>
                      <a:r>
                        <a:rPr sz="1500" b="1" spc="-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b="1" dirty="0">
                          <a:latin typeface="Consolas"/>
                          <a:cs typeface="Consolas"/>
                        </a:rPr>
                        <a:t>direction,</a:t>
                      </a:r>
                      <a:endParaRPr sz="1500">
                        <a:latin typeface="Consolas"/>
                        <a:cs typeface="Consolas"/>
                      </a:endParaRPr>
                    </a:p>
                    <a:p>
                      <a:pPr>
                        <a:lnSpc>
                          <a:spcPts val="1700"/>
                        </a:lnSpc>
                      </a:pPr>
                      <a:r>
                        <a:rPr sz="1500" b="1" spc="-550" dirty="0">
                          <a:latin typeface="Consolas"/>
                          <a:cs typeface="Consolas"/>
                        </a:rPr>
                        <a:t>-­‐   </a:t>
                      </a:r>
                      <a:r>
                        <a:rPr sz="1500" b="1" dirty="0">
                          <a:latin typeface="Consolas"/>
                          <a:cs typeface="Consolas"/>
                        </a:rPr>
                        <a:t>output, port</a:t>
                      </a:r>
                      <a:r>
                        <a:rPr sz="1500" b="1" spc="-4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b="1" dirty="0">
                          <a:latin typeface="Consolas"/>
                          <a:cs typeface="Consolas"/>
                        </a:rPr>
                        <a:t>D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nsolas"/>
                          <a:cs typeface="Consolas"/>
                        </a:rPr>
                        <a:t>port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onsolas"/>
                          <a:cs typeface="Consolas"/>
                        </a:rPr>
                        <a:t>D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60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790">
              <a:lnSpc>
                <a:spcPct val="100000"/>
              </a:lnSpc>
            </a:pPr>
            <a:r>
              <a:rPr spc="450" dirty="0"/>
              <a:t>131</a:t>
            </a:r>
            <a:r>
              <a:rPr spc="145" dirty="0"/>
              <a:t> </a:t>
            </a:r>
            <a:r>
              <a:rPr spc="620" dirty="0"/>
              <a:t>Instructions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1940" indent="-269240">
              <a:lnSpc>
                <a:spcPct val="100000"/>
              </a:lnSpc>
              <a:tabLst>
                <a:tab pos="282575" algn="l"/>
              </a:tabLst>
            </a:pPr>
            <a:r>
              <a:rPr lang="en-US" sz="3200" dirty="0"/>
              <a:t>Arithmetic &amp; Logic</a:t>
            </a:r>
          </a:p>
          <a:p>
            <a:pPr marL="281940" indent="-269240">
              <a:lnSpc>
                <a:spcPct val="100000"/>
              </a:lnSpc>
              <a:spcBef>
                <a:spcPts val="1495"/>
              </a:spcBef>
              <a:tabLst>
                <a:tab pos="282575" algn="l"/>
              </a:tabLst>
            </a:pPr>
            <a:r>
              <a:rPr lang="en-US" sz="3200" dirty="0"/>
              <a:t>Branch</a:t>
            </a:r>
          </a:p>
          <a:p>
            <a:pPr marL="281940" indent="-269240">
              <a:lnSpc>
                <a:spcPct val="100000"/>
              </a:lnSpc>
              <a:spcBef>
                <a:spcPts val="1495"/>
              </a:spcBef>
              <a:tabLst>
                <a:tab pos="282575" algn="l"/>
              </a:tabLst>
            </a:pPr>
            <a:r>
              <a:rPr lang="en-US" sz="3200" dirty="0"/>
              <a:t>Bit set/clear/test</a:t>
            </a:r>
          </a:p>
          <a:p>
            <a:pPr marL="281940" indent="-269240">
              <a:lnSpc>
                <a:spcPct val="100000"/>
              </a:lnSpc>
              <a:spcBef>
                <a:spcPts val="1495"/>
              </a:spcBef>
              <a:tabLst>
                <a:tab pos="282575" algn="l"/>
              </a:tabLst>
            </a:pPr>
            <a:r>
              <a:rPr lang="en-US" sz="3200" dirty="0"/>
              <a:t>Data transfer</a:t>
            </a:r>
          </a:p>
          <a:p>
            <a:pPr marL="281940" indent="-269240">
              <a:lnSpc>
                <a:spcPct val="100000"/>
              </a:lnSpc>
              <a:spcBef>
                <a:spcPts val="1495"/>
              </a:spcBef>
              <a:tabLst>
                <a:tab pos="282575" algn="l"/>
              </a:tabLst>
            </a:pPr>
            <a:r>
              <a:rPr lang="en-US" sz="3200" dirty="0"/>
              <a:t>Microcontroller </a:t>
            </a:r>
            <a:r>
              <a:rPr lang="en-US" sz="3200" dirty="0" smtClean="0"/>
              <a:t>control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8359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790">
              <a:lnSpc>
                <a:spcPct val="100000"/>
              </a:lnSpc>
            </a:pPr>
            <a:r>
              <a:rPr spc="615" dirty="0"/>
              <a:t>Instruction</a:t>
            </a:r>
            <a:r>
              <a:rPr spc="145" dirty="0"/>
              <a:t> </a:t>
            </a:r>
            <a:r>
              <a:rPr spc="225" dirty="0"/>
              <a:t>Timing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1940" indent="-269240">
              <a:lnSpc>
                <a:spcPct val="100000"/>
              </a:lnSpc>
              <a:tabLst>
                <a:tab pos="282575" algn="l"/>
              </a:tabLst>
            </a:pPr>
            <a:r>
              <a:rPr lang="en-US" sz="3200" dirty="0"/>
              <a:t>Register -&gt; register (1 cycle)</a:t>
            </a:r>
          </a:p>
          <a:p>
            <a:pPr marL="281940" indent="-269240">
              <a:lnSpc>
                <a:spcPct val="100000"/>
              </a:lnSpc>
              <a:spcBef>
                <a:spcPts val="1550"/>
              </a:spcBef>
              <a:tabLst>
                <a:tab pos="282575" algn="l"/>
              </a:tabLst>
            </a:pPr>
            <a:r>
              <a:rPr lang="en-US" sz="3200" dirty="0"/>
              <a:t>Register -&gt; memory (2 cycles)</a:t>
            </a:r>
          </a:p>
          <a:p>
            <a:pPr marL="281940" indent="-269240">
              <a:lnSpc>
                <a:spcPct val="100000"/>
              </a:lnSpc>
              <a:spcBef>
                <a:spcPts val="1525"/>
              </a:spcBef>
              <a:tabLst>
                <a:tab pos="282575" algn="l"/>
              </a:tabLst>
            </a:pPr>
            <a:r>
              <a:rPr lang="en-US" sz="3200" dirty="0"/>
              <a:t>Branch instruction (1-2 cycles)</a:t>
            </a:r>
          </a:p>
          <a:p>
            <a:pPr marL="281940" indent="-269240">
              <a:lnSpc>
                <a:spcPct val="100000"/>
              </a:lnSpc>
              <a:spcBef>
                <a:spcPts val="1495"/>
              </a:spcBef>
              <a:tabLst>
                <a:tab pos="282575" algn="l"/>
              </a:tabLst>
            </a:pPr>
            <a:r>
              <a:rPr lang="en-US" sz="3200" dirty="0"/>
              <a:t>Subroutine call &amp; return (3-5 cycles)</a:t>
            </a:r>
          </a:p>
          <a:p>
            <a:pPr marL="281940" marR="5080" indent="-269240">
              <a:lnSpc>
                <a:spcPct val="109900"/>
              </a:lnSpc>
              <a:spcBef>
                <a:spcPts val="1180"/>
              </a:spcBef>
              <a:tabLst>
                <a:tab pos="282575" algn="l"/>
              </a:tabLst>
            </a:pPr>
            <a:r>
              <a:rPr lang="en-US" sz="3200" dirty="0"/>
              <a:t>Some operations may take longer for external  memory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6210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804" y="249471"/>
            <a:ext cx="9406999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790">
              <a:lnSpc>
                <a:spcPct val="100000"/>
              </a:lnSpc>
            </a:pPr>
            <a:r>
              <a:rPr spc="495" dirty="0" smtClean="0"/>
              <a:t>Clock</a:t>
            </a:r>
            <a:r>
              <a:rPr spc="445" dirty="0" smtClean="0"/>
              <a:t> </a:t>
            </a:r>
            <a:r>
              <a:rPr spc="415" dirty="0" smtClean="0"/>
              <a:t>System</a:t>
            </a:r>
            <a:r>
              <a:rPr lang="en-US" spc="415" dirty="0" smtClean="0"/>
              <a:t> - </a:t>
            </a:r>
            <a:r>
              <a:rPr lang="en-US" spc="495" dirty="0"/>
              <a:t>Timers/Counters</a:t>
            </a:r>
            <a:r>
              <a:rPr lang="en-US" spc="415" dirty="0" smtClean="0"/>
              <a:t> </a:t>
            </a:r>
            <a:endParaRPr spc="415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1940" marR="926465" indent="-269240">
              <a:lnSpc>
                <a:spcPct val="109900"/>
              </a:lnSpc>
              <a:tabLst>
                <a:tab pos="282575" algn="l"/>
              </a:tabLst>
            </a:pPr>
            <a:r>
              <a:rPr lang="en-US" sz="3200" dirty="0"/>
              <a:t>Clock control module generates clocks for  memory and IO </a:t>
            </a:r>
            <a:r>
              <a:rPr lang="en-US" sz="3200" dirty="0" smtClean="0"/>
              <a:t>devices</a:t>
            </a:r>
          </a:p>
          <a:p>
            <a:pPr marL="281940" marR="926465" indent="-269240">
              <a:lnSpc>
                <a:spcPct val="109900"/>
              </a:lnSpc>
              <a:tabLst>
                <a:tab pos="282575" algn="l"/>
              </a:tabLst>
            </a:pPr>
            <a:endParaRPr lang="en-US" sz="3200" dirty="0"/>
          </a:p>
          <a:p>
            <a:pPr marL="281940" indent="-269240">
              <a:lnSpc>
                <a:spcPct val="100000"/>
              </a:lnSpc>
              <a:spcBef>
                <a:spcPts val="1495"/>
              </a:spcBef>
              <a:tabLst>
                <a:tab pos="282575" algn="l"/>
              </a:tabLst>
            </a:pPr>
            <a:r>
              <a:rPr lang="en-US" sz="3200" dirty="0"/>
              <a:t>Multiple internal clock </a:t>
            </a:r>
            <a:r>
              <a:rPr lang="en-US" sz="3200" dirty="0" smtClean="0"/>
              <a:t>sources</a:t>
            </a:r>
          </a:p>
          <a:p>
            <a:pPr marL="281940" indent="-269240">
              <a:lnSpc>
                <a:spcPct val="100000"/>
              </a:lnSpc>
              <a:spcBef>
                <a:spcPts val="1495"/>
              </a:spcBef>
              <a:tabLst>
                <a:tab pos="282575" algn="l"/>
              </a:tabLst>
            </a:pPr>
            <a:endParaRPr lang="en-US" sz="3200" dirty="0"/>
          </a:p>
          <a:p>
            <a:pPr marL="281940" indent="-269240">
              <a:lnSpc>
                <a:spcPct val="100000"/>
              </a:lnSpc>
              <a:spcBef>
                <a:spcPts val="1495"/>
              </a:spcBef>
              <a:tabLst>
                <a:tab pos="282575" algn="l"/>
              </a:tabLst>
            </a:pPr>
            <a:r>
              <a:rPr lang="en-US" sz="3200" dirty="0" smtClean="0"/>
              <a:t>Default </a:t>
            </a:r>
            <a:r>
              <a:rPr lang="en-US" sz="3200" dirty="0"/>
              <a:t>is only 5-10% accurate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3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804" y="249471"/>
            <a:ext cx="9406999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484" dirty="0"/>
              <a:t>Arduino</a:t>
            </a:r>
            <a:r>
              <a:rPr spc="125" dirty="0"/>
              <a:t> </a:t>
            </a:r>
            <a:r>
              <a:rPr spc="375" dirty="0" smtClean="0"/>
              <a:t>Uno</a:t>
            </a:r>
            <a:r>
              <a:rPr lang="en-US" spc="375" dirty="0" smtClean="0"/>
              <a:t> – Compatibles </a:t>
            </a:r>
            <a:endParaRPr spc="375" dirty="0"/>
          </a:p>
        </p:txBody>
      </p:sp>
      <p:sp>
        <p:nvSpPr>
          <p:cNvPr id="3" name="object 3"/>
          <p:cNvSpPr/>
          <p:nvPr/>
        </p:nvSpPr>
        <p:spPr>
          <a:xfrm>
            <a:off x="236981" y="1828800"/>
            <a:ext cx="4256096" cy="46213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/>
          <p:cNvSpPr/>
          <p:nvPr/>
        </p:nvSpPr>
        <p:spPr>
          <a:xfrm>
            <a:off x="7995363" y="1619790"/>
            <a:ext cx="1617105" cy="13927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/>
          <p:nvPr/>
        </p:nvSpPr>
        <p:spPr>
          <a:xfrm>
            <a:off x="8592768" y="3460582"/>
            <a:ext cx="1494207" cy="16601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4976" y="2410198"/>
            <a:ext cx="2263951" cy="21875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89379" y="5493821"/>
            <a:ext cx="2325399" cy="19127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790">
              <a:lnSpc>
                <a:spcPct val="100000"/>
              </a:lnSpc>
            </a:pPr>
            <a:r>
              <a:rPr spc="495" dirty="0"/>
              <a:t>Timers/Counters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277804" y="1384457"/>
            <a:ext cx="9406999" cy="4787464"/>
          </a:xfrm>
          <a:prstGeom prst="rect">
            <a:avLst/>
          </a:prstGeom>
        </p:spPr>
        <p:txBody>
          <a:bodyPr vert="horz" wrap="square" lIns="0" tIns="125984" rIns="0" bIns="0" rtlCol="0">
            <a:spAutoFit/>
          </a:bodyPr>
          <a:lstStyle/>
          <a:p>
            <a:pPr marL="281940" indent="-269240">
              <a:lnSpc>
                <a:spcPct val="100000"/>
              </a:lnSpc>
              <a:buChar char="•"/>
              <a:tabLst>
                <a:tab pos="282575" algn="l"/>
              </a:tabLst>
            </a:pPr>
            <a:r>
              <a:rPr sz="3600" dirty="0"/>
              <a:t>8/16 Bit register</a:t>
            </a:r>
          </a:p>
          <a:p>
            <a:pPr marL="491490" lvl="1" indent="-269240">
              <a:lnSpc>
                <a:spcPct val="100000"/>
              </a:lnSpc>
              <a:spcBef>
                <a:spcPts val="1435"/>
              </a:spcBef>
              <a:buChar char="•"/>
              <a:tabLst>
                <a:tab pos="492125" algn="l"/>
              </a:tabLst>
            </a:pPr>
            <a:r>
              <a:rPr sz="3200" dirty="0"/>
              <a:t>Increments or decrements on every clock cycle</a:t>
            </a:r>
          </a:p>
          <a:p>
            <a:pPr marL="491490" lvl="1" indent="-269240">
              <a:lnSpc>
                <a:spcPct val="100000"/>
              </a:lnSpc>
              <a:spcBef>
                <a:spcPts val="1410"/>
              </a:spcBef>
              <a:buChar char="•"/>
              <a:tabLst>
                <a:tab pos="492125" algn="l"/>
              </a:tabLst>
            </a:pPr>
            <a:r>
              <a:rPr sz="3200" dirty="0"/>
              <a:t>Can be read on data bus</a:t>
            </a:r>
          </a:p>
          <a:p>
            <a:pPr marL="491490" lvl="1" indent="-269240">
              <a:lnSpc>
                <a:spcPct val="100000"/>
              </a:lnSpc>
              <a:spcBef>
                <a:spcPts val="1410"/>
              </a:spcBef>
              <a:buChar char="•"/>
              <a:tabLst>
                <a:tab pos="492125" algn="l"/>
              </a:tabLst>
            </a:pPr>
            <a:r>
              <a:rPr sz="3200" dirty="0"/>
              <a:t>Output feeds waveform generator</a:t>
            </a:r>
          </a:p>
          <a:p>
            <a:pPr marL="281940" indent="-269240">
              <a:lnSpc>
                <a:spcPct val="100000"/>
              </a:lnSpc>
              <a:spcBef>
                <a:spcPts val="1470"/>
              </a:spcBef>
              <a:buChar char="•"/>
              <a:tabLst>
                <a:tab pos="282575" algn="l"/>
              </a:tabLst>
            </a:pPr>
            <a:r>
              <a:rPr sz="3600" dirty="0"/>
              <a:t>Clock Sources</a:t>
            </a:r>
          </a:p>
          <a:p>
            <a:pPr marL="491490" lvl="1" indent="-269240">
              <a:lnSpc>
                <a:spcPct val="100000"/>
              </a:lnSpc>
              <a:spcBef>
                <a:spcPts val="1435"/>
              </a:spcBef>
              <a:buChar char="•"/>
              <a:tabLst>
                <a:tab pos="492125" algn="l"/>
              </a:tabLst>
            </a:pPr>
            <a:r>
              <a:rPr sz="3200" dirty="0"/>
              <a:t>Internal from clock prescaler</a:t>
            </a:r>
          </a:p>
          <a:p>
            <a:pPr marL="491490" lvl="1" indent="-269240">
              <a:lnSpc>
                <a:spcPct val="100000"/>
              </a:lnSpc>
              <a:spcBef>
                <a:spcPts val="1410"/>
              </a:spcBef>
              <a:buChar char="•"/>
              <a:tabLst>
                <a:tab pos="492125" algn="l"/>
              </a:tabLst>
            </a:pPr>
            <a:r>
              <a:rPr sz="3200" dirty="0"/>
              <a:t>External Tn Pin (Uses 1 port pin)</a:t>
            </a:r>
          </a:p>
        </p:txBody>
      </p:sp>
    </p:spTree>
    <p:extLst>
      <p:ext uri="{BB962C8B-B14F-4D97-AF65-F5344CB8AC3E}">
        <p14:creationId xmlns:p14="http://schemas.microsoft.com/office/powerpoint/2010/main" val="128409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790">
              <a:lnSpc>
                <a:spcPct val="100000"/>
              </a:lnSpc>
            </a:pPr>
            <a:r>
              <a:rPr spc="675" dirty="0"/>
              <a:t>Interrupts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277804" y="1384457"/>
            <a:ext cx="9406999" cy="5880584"/>
          </a:xfrm>
          <a:prstGeom prst="rect">
            <a:avLst/>
          </a:prstGeom>
        </p:spPr>
        <p:txBody>
          <a:bodyPr vert="horz" wrap="square" lIns="0" tIns="125984" rIns="0" bIns="0" rtlCol="0">
            <a:spAutoFit/>
          </a:bodyPr>
          <a:lstStyle/>
          <a:p>
            <a:pPr marL="281940" indent="-269240">
              <a:lnSpc>
                <a:spcPct val="100000"/>
              </a:lnSpc>
              <a:buChar char="•"/>
              <a:tabLst>
                <a:tab pos="282575" algn="l"/>
              </a:tabLst>
            </a:pPr>
            <a:r>
              <a:rPr spc="-35" dirty="0"/>
              <a:t>ATmega328 </a:t>
            </a:r>
            <a:r>
              <a:rPr spc="-10" dirty="0"/>
              <a:t>has </a:t>
            </a:r>
            <a:r>
              <a:rPr spc="-5" dirty="0"/>
              <a:t>26 </a:t>
            </a:r>
            <a:r>
              <a:rPr spc="-10" dirty="0"/>
              <a:t>reset/interrupt</a:t>
            </a:r>
            <a:r>
              <a:rPr spc="40" dirty="0"/>
              <a:t> </a:t>
            </a:r>
            <a:r>
              <a:rPr spc="-10" dirty="0" smtClean="0"/>
              <a:t>sources</a:t>
            </a:r>
            <a:endParaRPr lang="en-US" spc="-10" dirty="0" smtClean="0"/>
          </a:p>
          <a:p>
            <a:pPr marL="281940" indent="-269240">
              <a:lnSpc>
                <a:spcPct val="100000"/>
              </a:lnSpc>
              <a:buChar char="•"/>
              <a:tabLst>
                <a:tab pos="282575" algn="l"/>
              </a:tabLst>
            </a:pPr>
            <a:endParaRPr spc="-10" dirty="0"/>
          </a:p>
          <a:p>
            <a:pPr marL="281940" indent="-269240">
              <a:lnSpc>
                <a:spcPct val="100000"/>
              </a:lnSpc>
              <a:spcBef>
                <a:spcPts val="1495"/>
              </a:spcBef>
              <a:buChar char="•"/>
              <a:tabLst>
                <a:tab pos="282575" algn="l"/>
              </a:tabLst>
            </a:pPr>
            <a:r>
              <a:rPr spc="-5" dirty="0"/>
              <a:t>1 Reset</a:t>
            </a:r>
            <a:r>
              <a:rPr spc="-75" dirty="0"/>
              <a:t> </a:t>
            </a:r>
            <a:r>
              <a:rPr spc="-10" dirty="0" smtClean="0"/>
              <a:t>source</a:t>
            </a:r>
            <a:endParaRPr lang="en-US" spc="-10" dirty="0" smtClean="0"/>
          </a:p>
          <a:p>
            <a:pPr marL="281940" indent="-269240">
              <a:lnSpc>
                <a:spcPct val="100000"/>
              </a:lnSpc>
              <a:spcBef>
                <a:spcPts val="1495"/>
              </a:spcBef>
              <a:buChar char="•"/>
              <a:tabLst>
                <a:tab pos="282575" algn="l"/>
              </a:tabLst>
            </a:pPr>
            <a:endParaRPr spc="-10" dirty="0"/>
          </a:p>
          <a:p>
            <a:pPr marL="281940" indent="-269240">
              <a:lnSpc>
                <a:spcPct val="100000"/>
              </a:lnSpc>
              <a:spcBef>
                <a:spcPts val="1495"/>
              </a:spcBef>
              <a:buChar char="•"/>
              <a:tabLst>
                <a:tab pos="282575" algn="l"/>
              </a:tabLst>
            </a:pPr>
            <a:r>
              <a:rPr spc="-5" dirty="0"/>
              <a:t>2 External </a:t>
            </a:r>
            <a:r>
              <a:rPr spc="-10" dirty="0"/>
              <a:t>interrupt</a:t>
            </a:r>
            <a:r>
              <a:rPr spc="-45" dirty="0"/>
              <a:t> </a:t>
            </a:r>
            <a:r>
              <a:rPr spc="-10" dirty="0" smtClean="0"/>
              <a:t>sources</a:t>
            </a:r>
            <a:endParaRPr lang="en-US" spc="-10" dirty="0" smtClean="0"/>
          </a:p>
          <a:p>
            <a:pPr marL="281940" indent="-269240">
              <a:lnSpc>
                <a:spcPct val="100000"/>
              </a:lnSpc>
              <a:spcBef>
                <a:spcPts val="1495"/>
              </a:spcBef>
              <a:buChar char="•"/>
              <a:tabLst>
                <a:tab pos="282575" algn="l"/>
              </a:tabLst>
            </a:pPr>
            <a:endParaRPr spc="-10" dirty="0"/>
          </a:p>
          <a:p>
            <a:pPr marL="281940" indent="-269240">
              <a:lnSpc>
                <a:spcPct val="100000"/>
              </a:lnSpc>
              <a:spcBef>
                <a:spcPts val="1495"/>
              </a:spcBef>
              <a:buChar char="•"/>
              <a:tabLst>
                <a:tab pos="282575" algn="l"/>
              </a:tabLst>
            </a:pPr>
            <a:r>
              <a:rPr spc="-5" dirty="0"/>
              <a:t>I/O </a:t>
            </a:r>
            <a:r>
              <a:rPr spc="-10" dirty="0"/>
              <a:t>Pin state change on </a:t>
            </a:r>
            <a:r>
              <a:rPr spc="-5" dirty="0"/>
              <a:t>all 24 </a:t>
            </a:r>
            <a:r>
              <a:rPr spc="-10" dirty="0"/>
              <a:t>GPIO</a:t>
            </a:r>
            <a:r>
              <a:rPr spc="-5" dirty="0"/>
              <a:t> </a:t>
            </a:r>
            <a:r>
              <a:rPr spc="-10" dirty="0" smtClean="0"/>
              <a:t>pins</a:t>
            </a:r>
            <a:endParaRPr lang="en-US" spc="-10" dirty="0" smtClean="0"/>
          </a:p>
          <a:p>
            <a:pPr marL="281940" indent="-269240">
              <a:lnSpc>
                <a:spcPct val="100000"/>
              </a:lnSpc>
              <a:spcBef>
                <a:spcPts val="1495"/>
              </a:spcBef>
              <a:buChar char="•"/>
              <a:tabLst>
                <a:tab pos="282575" algn="l"/>
              </a:tabLst>
            </a:pPr>
            <a:endParaRPr spc="-10" dirty="0"/>
          </a:p>
          <a:p>
            <a:pPr marL="281940" indent="-269240">
              <a:lnSpc>
                <a:spcPct val="100000"/>
              </a:lnSpc>
              <a:spcBef>
                <a:spcPts val="1495"/>
              </a:spcBef>
              <a:buChar char="•"/>
              <a:tabLst>
                <a:tab pos="282575" algn="l"/>
              </a:tabLst>
            </a:pPr>
            <a:r>
              <a:rPr spc="-10" dirty="0"/>
              <a:t>Peripheral device</a:t>
            </a:r>
            <a:r>
              <a:rPr spc="-15" dirty="0"/>
              <a:t> </a:t>
            </a:r>
            <a:r>
              <a:rPr spc="-10" dirty="0"/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165496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8700">
              <a:lnSpc>
                <a:spcPct val="100000"/>
              </a:lnSpc>
            </a:pPr>
            <a:r>
              <a:rPr spc="-75" dirty="0"/>
              <a:t>AVR</a:t>
            </a:r>
            <a:r>
              <a:rPr spc="145" dirty="0"/>
              <a:t> </a:t>
            </a:r>
            <a:r>
              <a:rPr spc="480" dirty="0"/>
              <a:t>Studio/Toolchain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42818" y="4278376"/>
            <a:ext cx="8686982" cy="25468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1940" indent="-269240">
              <a:lnSpc>
                <a:spcPct val="100000"/>
              </a:lnSpc>
              <a:buChar char="•"/>
              <a:tabLst>
                <a:tab pos="282575" algn="l"/>
              </a:tabLst>
            </a:pPr>
            <a:r>
              <a:rPr sz="3200" dirty="0"/>
              <a:t>Slick integrated environment (Windows)</a:t>
            </a:r>
          </a:p>
          <a:p>
            <a:pPr marL="281940" indent="-269240">
              <a:lnSpc>
                <a:spcPct val="100000"/>
              </a:lnSpc>
              <a:spcBef>
                <a:spcPts val="1495"/>
              </a:spcBef>
              <a:buChar char="•"/>
              <a:tabLst>
                <a:tab pos="282575" algn="l"/>
              </a:tabLst>
            </a:pPr>
            <a:r>
              <a:rPr sz="3200" dirty="0"/>
              <a:t>Directly incorporates Assembly</a:t>
            </a:r>
          </a:p>
          <a:p>
            <a:pPr marL="281940" indent="-269240">
              <a:lnSpc>
                <a:spcPct val="100000"/>
              </a:lnSpc>
              <a:spcBef>
                <a:spcPts val="1495"/>
              </a:spcBef>
              <a:buChar char="•"/>
              <a:tabLst>
                <a:tab pos="282575" algn="l"/>
              </a:tabLst>
            </a:pPr>
            <a:r>
              <a:rPr sz="3200" dirty="0"/>
              <a:t>Requires knowledge of the bootloading process</a:t>
            </a:r>
          </a:p>
          <a:p>
            <a:pPr marL="281940" indent="-269240">
              <a:lnSpc>
                <a:spcPct val="100000"/>
              </a:lnSpc>
              <a:spcBef>
                <a:spcPts val="1495"/>
              </a:spcBef>
              <a:buChar char="•"/>
              <a:tabLst>
                <a:tab pos="282575" algn="l"/>
              </a:tabLst>
            </a:pPr>
            <a:r>
              <a:rPr sz="3200" dirty="0"/>
              <a:t>For power users.</a:t>
            </a:r>
          </a:p>
        </p:txBody>
      </p:sp>
      <p:sp>
        <p:nvSpPr>
          <p:cNvPr id="5" name="object 5"/>
          <p:cNvSpPr/>
          <p:nvPr/>
        </p:nvSpPr>
        <p:spPr>
          <a:xfrm>
            <a:off x="2015845" y="2068436"/>
            <a:ext cx="5867400" cy="2111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762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Atmel Studio Setup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Visit the Atmel </a:t>
            </a:r>
            <a:r>
              <a:rPr lang="en-US" dirty="0" smtClean="0"/>
              <a:t>Studio 6.2 </a:t>
            </a:r>
            <a:r>
              <a:rPr lang="en-US" dirty="0"/>
              <a:t>download page at: </a:t>
            </a:r>
          </a:p>
          <a:p>
            <a:pPr marL="0" indent="0">
              <a:buNone/>
            </a:pPr>
            <a:r>
              <a:rPr lang="en-US" u="sng" dirty="0" smtClean="0">
                <a:hlinkClick r:id="rId2"/>
              </a:rPr>
              <a:t>http</a:t>
            </a:r>
            <a:r>
              <a:rPr lang="en-US" u="sng" dirty="0">
                <a:hlinkClick r:id="rId2"/>
              </a:rPr>
              <a:t>://www.atmel.com/tools/ATMELSTUDIO.aspx</a:t>
            </a:r>
            <a:endParaRPr lang="en-US" dirty="0"/>
          </a:p>
          <a:p>
            <a:r>
              <a:rPr lang="en-US" dirty="0"/>
              <a:t> Once, downloaded, run the </a:t>
            </a:r>
            <a:r>
              <a:rPr lang="en-US" dirty="0" smtClean="0"/>
              <a:t>installer</a:t>
            </a:r>
          </a:p>
          <a:p>
            <a:r>
              <a:rPr lang="en-US" dirty="0" smtClean="0"/>
              <a:t>You </a:t>
            </a:r>
            <a:r>
              <a:rPr lang="en-US" dirty="0"/>
              <a:t>may be prompted to download Microsoft Visual Studio Isolated Shell 10.0 </a:t>
            </a: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35" y="4752659"/>
            <a:ext cx="6363335" cy="2247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802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Create </a:t>
            </a:r>
            <a:r>
              <a:rPr lang="en-US" b="0" dirty="0"/>
              <a:t>a new assembler </a:t>
            </a:r>
            <a:r>
              <a:rPr lang="en-US" b="0" dirty="0" smtClean="0"/>
              <a:t>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</a:t>
            </a:r>
            <a:r>
              <a:rPr lang="en-US" dirty="0" smtClean="0"/>
              <a:t>tmel Studio</a:t>
            </a:r>
          </a:p>
          <a:p>
            <a:r>
              <a:rPr lang="en-US" dirty="0" smtClean="0"/>
              <a:t>Click </a:t>
            </a:r>
            <a:r>
              <a:rPr lang="en-US" dirty="0"/>
              <a:t>“File” -&gt; “New” -&gt; “Project”, select “Assembler” -&gt; “AVR Assembler Project” and click “OK” to create a new project.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“Device Selection” Window, choose “ATmega328P” device and click “OK”.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6" name="Picture 2" descr="https://lh3.googleusercontent.com/PPKCEpdBaT4dbCfFibNImOU0RfjXew633NFJ2fl81y-edhY8dR4ao35nK9rk30gurYw2cGWvOmeVozuJd5vDbGYFk_zHUNWZ0gXxzGIVJlTqmHSRWlFT5OZ2Pp5eCTbSrw=s16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343400"/>
            <a:ext cx="73342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89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0" y="680591"/>
            <a:ext cx="1005840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35785" marR="5080" indent="-1823720">
              <a:lnSpc>
                <a:spcPts val="4200"/>
              </a:lnSpc>
            </a:pPr>
            <a:r>
              <a:rPr spc="580" dirty="0"/>
              <a:t>Setting </a:t>
            </a:r>
            <a:r>
              <a:rPr spc="450" dirty="0"/>
              <a:t>up </a:t>
            </a:r>
            <a:r>
              <a:rPr spc="675"/>
              <a:t>the</a:t>
            </a:r>
            <a:r>
              <a:rPr spc="-440"/>
              <a:t> </a:t>
            </a:r>
            <a:r>
              <a:rPr spc="484" smtClean="0"/>
              <a:t>Arduino</a:t>
            </a:r>
            <a:r>
              <a:rPr lang="en-US" spc="484" smtClean="0"/>
              <a:t> </a:t>
            </a:r>
            <a:r>
              <a:rPr spc="395" smtClean="0"/>
              <a:t>Assembly</a:t>
            </a:r>
            <a:endParaRPr spc="395" dirty="0"/>
          </a:p>
        </p:txBody>
      </p:sp>
      <p:sp>
        <p:nvSpPr>
          <p:cNvPr id="4" name="object 4"/>
          <p:cNvSpPr txBox="1"/>
          <p:nvPr/>
        </p:nvSpPr>
        <p:spPr>
          <a:xfrm>
            <a:off x="1142818" y="2472601"/>
            <a:ext cx="7887970" cy="27489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1940" indent="-269240">
              <a:lnSpc>
                <a:spcPct val="100000"/>
              </a:lnSpc>
              <a:buChar char="•"/>
              <a:tabLst>
                <a:tab pos="282575" algn="l"/>
              </a:tabLst>
            </a:pPr>
            <a:r>
              <a:rPr sz="2650" b="1" spc="-10" dirty="0">
                <a:solidFill>
                  <a:srgbClr val="11053B"/>
                </a:solidFill>
                <a:latin typeface="Palatino Linotype"/>
                <a:cs typeface="Palatino Linotype"/>
              </a:rPr>
              <a:t>The Arduino </a:t>
            </a:r>
            <a:r>
              <a:rPr sz="2650" b="1" dirty="0">
                <a:solidFill>
                  <a:srgbClr val="11053B"/>
                </a:solidFill>
                <a:latin typeface="Palatino Linotype"/>
                <a:cs typeface="Palatino Linotype"/>
              </a:rPr>
              <a:t>IDE </a:t>
            </a:r>
            <a:r>
              <a:rPr sz="2650" b="1" spc="-15" dirty="0">
                <a:solidFill>
                  <a:srgbClr val="11053B"/>
                </a:solidFill>
                <a:latin typeface="Palatino Linotype"/>
                <a:cs typeface="Palatino Linotype"/>
              </a:rPr>
              <a:t>doesn’t </a:t>
            </a:r>
            <a:r>
              <a:rPr sz="2650" b="1" spc="-10" dirty="0">
                <a:solidFill>
                  <a:srgbClr val="11053B"/>
                </a:solidFill>
                <a:latin typeface="Palatino Linotype"/>
                <a:cs typeface="Palatino Linotype"/>
              </a:rPr>
              <a:t>directly allow</a:t>
            </a:r>
            <a:r>
              <a:rPr sz="2650" b="1" spc="25" dirty="0">
                <a:solidFill>
                  <a:srgbClr val="11053B"/>
                </a:solidFill>
                <a:latin typeface="Palatino Linotype"/>
                <a:cs typeface="Palatino Linotype"/>
              </a:rPr>
              <a:t> </a:t>
            </a:r>
            <a:r>
              <a:rPr sz="2650" b="1" spc="-10" dirty="0">
                <a:solidFill>
                  <a:srgbClr val="11053B"/>
                </a:solidFill>
                <a:latin typeface="Palatino Linotype"/>
                <a:cs typeface="Palatino Linotype"/>
              </a:rPr>
              <a:t>assembly</a:t>
            </a:r>
            <a:endParaRPr sz="2650" dirty="0">
              <a:latin typeface="Palatino Linotype"/>
              <a:cs typeface="Palatino Linotype"/>
            </a:endParaRPr>
          </a:p>
          <a:p>
            <a:pPr marL="281940" marR="665480" indent="-269240">
              <a:lnSpc>
                <a:spcPct val="109900"/>
              </a:lnSpc>
              <a:spcBef>
                <a:spcPts val="1180"/>
              </a:spcBef>
              <a:buChar char="•"/>
              <a:tabLst>
                <a:tab pos="282575" algn="l"/>
              </a:tabLst>
            </a:pPr>
            <a:r>
              <a:rPr sz="2650" b="1" spc="-10" dirty="0">
                <a:solidFill>
                  <a:srgbClr val="11053B"/>
                </a:solidFill>
                <a:latin typeface="Palatino Linotype"/>
                <a:cs typeface="Palatino Linotype"/>
              </a:rPr>
              <a:t>A number </a:t>
            </a:r>
            <a:r>
              <a:rPr sz="2650" b="1" spc="-5" dirty="0">
                <a:solidFill>
                  <a:srgbClr val="11053B"/>
                </a:solidFill>
                <a:latin typeface="Palatino Linotype"/>
                <a:cs typeface="Palatino Linotype"/>
              </a:rPr>
              <a:t>of </a:t>
            </a:r>
            <a:r>
              <a:rPr sz="2650" b="1" spc="-10" dirty="0">
                <a:solidFill>
                  <a:srgbClr val="11053B"/>
                </a:solidFill>
                <a:latin typeface="Palatino Linotype"/>
                <a:cs typeface="Palatino Linotype"/>
              </a:rPr>
              <a:t>approaches exist </a:t>
            </a:r>
            <a:r>
              <a:rPr sz="2650" b="1" spc="-5" dirty="0">
                <a:solidFill>
                  <a:srgbClr val="11053B"/>
                </a:solidFill>
                <a:latin typeface="Palatino Linotype"/>
                <a:cs typeface="Palatino Linotype"/>
              </a:rPr>
              <a:t>to </a:t>
            </a:r>
            <a:r>
              <a:rPr sz="2650" b="1" spc="-10" dirty="0">
                <a:solidFill>
                  <a:srgbClr val="11053B"/>
                </a:solidFill>
                <a:latin typeface="Palatino Linotype"/>
                <a:cs typeface="Palatino Linotype"/>
              </a:rPr>
              <a:t>do assembly  with the Arduino</a:t>
            </a:r>
            <a:r>
              <a:rPr sz="2650" b="1" spc="-40" dirty="0">
                <a:solidFill>
                  <a:srgbClr val="11053B"/>
                </a:solidFill>
                <a:latin typeface="Palatino Linotype"/>
                <a:cs typeface="Palatino Linotype"/>
              </a:rPr>
              <a:t> </a:t>
            </a:r>
            <a:r>
              <a:rPr sz="2650" b="1" spc="-5" dirty="0">
                <a:solidFill>
                  <a:srgbClr val="11053B"/>
                </a:solidFill>
                <a:latin typeface="Palatino Linotype"/>
                <a:cs typeface="Palatino Linotype"/>
              </a:rPr>
              <a:t>IDE:</a:t>
            </a:r>
            <a:endParaRPr sz="2650" dirty="0">
              <a:latin typeface="Palatino Linotype"/>
              <a:cs typeface="Palatino Linotype"/>
            </a:endParaRPr>
          </a:p>
          <a:p>
            <a:pPr marL="984885" lvl="1" indent="-451484">
              <a:lnSpc>
                <a:spcPct val="100000"/>
              </a:lnSpc>
              <a:spcBef>
                <a:spcPts val="1555"/>
              </a:spcBef>
              <a:buAutoNum type="arabicPeriod"/>
              <a:tabLst>
                <a:tab pos="985519" algn="l"/>
              </a:tabLst>
            </a:pPr>
            <a:r>
              <a:rPr sz="2650" b="1" spc="-10" dirty="0">
                <a:latin typeface="Palatino Linotype"/>
                <a:cs typeface="Palatino Linotype"/>
              </a:rPr>
              <a:t>Modify the</a:t>
            </a:r>
            <a:r>
              <a:rPr sz="2650" b="1" spc="-70" dirty="0">
                <a:latin typeface="Palatino Linotype"/>
                <a:cs typeface="Palatino Linotype"/>
              </a:rPr>
              <a:t> </a:t>
            </a:r>
            <a:r>
              <a:rPr sz="2650" b="1" dirty="0">
                <a:latin typeface="Palatino Linotype"/>
                <a:cs typeface="Palatino Linotype"/>
              </a:rPr>
              <a:t>IDE</a:t>
            </a:r>
            <a:endParaRPr sz="2650" dirty="0">
              <a:latin typeface="Palatino Linotype"/>
              <a:cs typeface="Palatino Linotype"/>
            </a:endParaRPr>
          </a:p>
          <a:p>
            <a:pPr marL="984885" lvl="1" indent="-451484">
              <a:lnSpc>
                <a:spcPct val="100000"/>
              </a:lnSpc>
              <a:spcBef>
                <a:spcPts val="2060"/>
              </a:spcBef>
              <a:buAutoNum type="arabicPeriod"/>
              <a:tabLst>
                <a:tab pos="985519" algn="l"/>
              </a:tabLst>
            </a:pPr>
            <a:r>
              <a:rPr sz="2650" b="1" spc="-10" dirty="0">
                <a:latin typeface="Palatino Linotype"/>
                <a:cs typeface="Palatino Linotype"/>
              </a:rPr>
              <a:t>“Inline”</a:t>
            </a:r>
            <a:r>
              <a:rPr sz="2650" b="1" spc="-55" dirty="0">
                <a:latin typeface="Palatino Linotype"/>
                <a:cs typeface="Palatino Linotype"/>
              </a:rPr>
              <a:t> </a:t>
            </a:r>
            <a:r>
              <a:rPr sz="2650" b="1" spc="-10" dirty="0" smtClean="0">
                <a:latin typeface="Palatino Linotype"/>
                <a:cs typeface="Palatino Linotype"/>
              </a:rPr>
              <a:t>Assembly</a:t>
            </a:r>
            <a:endParaRPr sz="2650" dirty="0">
              <a:latin typeface="Palatino Linotype"/>
              <a:cs typeface="Palatino Linotyp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3581400"/>
            <a:ext cx="4095750" cy="435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0860">
              <a:lnSpc>
                <a:spcPct val="100000"/>
              </a:lnSpc>
            </a:pPr>
            <a:r>
              <a:rPr spc="525" dirty="0"/>
              <a:t>Inline</a:t>
            </a:r>
            <a:r>
              <a:rPr spc="155" dirty="0"/>
              <a:t> </a:t>
            </a:r>
            <a:r>
              <a:rPr spc="395" dirty="0"/>
              <a:t>Assembly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42818" y="2426624"/>
            <a:ext cx="8541985" cy="3947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1940" marR="986155" indent="-269240">
              <a:lnSpc>
                <a:spcPct val="109900"/>
              </a:lnSpc>
              <a:buChar char="•"/>
              <a:tabLst>
                <a:tab pos="282575" algn="l"/>
              </a:tabLst>
            </a:pPr>
            <a:r>
              <a:rPr sz="3600" dirty="0"/>
              <a:t>Allows for all the assembly commands and  structures.</a:t>
            </a:r>
          </a:p>
          <a:p>
            <a:pPr marL="281940" marR="5080" indent="-269240">
              <a:lnSpc>
                <a:spcPct val="109900"/>
              </a:lnSpc>
              <a:spcBef>
                <a:spcPts val="1180"/>
              </a:spcBef>
              <a:buChar char="•"/>
              <a:tabLst>
                <a:tab pos="282575" algn="l"/>
              </a:tabLst>
            </a:pPr>
            <a:r>
              <a:rPr sz="3600" dirty="0"/>
              <a:t>Requires a lot of extra stuff in the code to support  the program that is not a part of the program</a:t>
            </a:r>
          </a:p>
          <a:p>
            <a:pPr marL="281940" indent="-269240">
              <a:lnSpc>
                <a:spcPct val="100000"/>
              </a:lnSpc>
              <a:spcBef>
                <a:spcPts val="1495"/>
              </a:spcBef>
              <a:buChar char="•"/>
              <a:tabLst>
                <a:tab pos="282575" algn="l"/>
              </a:tabLst>
            </a:pPr>
            <a:r>
              <a:rPr sz="3600" dirty="0"/>
              <a:t>more difficult to read/debug</a:t>
            </a:r>
          </a:p>
        </p:txBody>
      </p:sp>
    </p:spTree>
    <p:extLst>
      <p:ext uri="{BB962C8B-B14F-4D97-AF65-F5344CB8AC3E}">
        <p14:creationId xmlns:p14="http://schemas.microsoft.com/office/powerpoint/2010/main" val="158611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25" dirty="0"/>
              <a:t>Inline </a:t>
            </a:r>
            <a:r>
              <a:rPr spc="395" dirty="0"/>
              <a:t>Assembly </a:t>
            </a:r>
            <a:r>
              <a:rPr spc="355" dirty="0"/>
              <a:t>Example</a:t>
            </a:r>
            <a:r>
              <a:rPr spc="-295" dirty="0"/>
              <a:t> </a:t>
            </a:r>
            <a:r>
              <a:rPr spc="340" dirty="0"/>
              <a:t>Line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2612" y="2335644"/>
            <a:ext cx="9493388" cy="4676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800" dirty="0"/>
              <a:t>asm("in %0, %1 \n\t” : "=r" (value) : "I" (_SFR_IO_ADDR(PORTD)) );</a:t>
            </a:r>
          </a:p>
          <a:p>
            <a:pPr>
              <a:lnSpc>
                <a:spcPct val="100000"/>
              </a:lnSpc>
              <a:spcBef>
                <a:spcPts val="56"/>
              </a:spcBef>
            </a:pPr>
            <a:endParaRPr sz="2800" dirty="0"/>
          </a:p>
          <a:p>
            <a:pPr marL="1012190" indent="-269875">
              <a:lnSpc>
                <a:spcPct val="100000"/>
              </a:lnSpc>
              <a:buClr>
                <a:srgbClr val="11053B"/>
              </a:buClr>
              <a:buFont typeface="Palatino Linotype"/>
              <a:buChar char="•"/>
              <a:tabLst>
                <a:tab pos="1012825" algn="l"/>
              </a:tabLst>
            </a:pPr>
            <a:r>
              <a:rPr sz="2800" dirty="0"/>
              <a:t>asm(…) indicates to the IDE that assembly is used</a:t>
            </a:r>
          </a:p>
          <a:p>
            <a:pPr marL="1012190" marR="1092200" indent="-269875">
              <a:lnSpc>
                <a:spcPct val="108500"/>
              </a:lnSpc>
              <a:spcBef>
                <a:spcPts val="1565"/>
              </a:spcBef>
              <a:buChar char="•"/>
              <a:tabLst>
                <a:tab pos="1012825" algn="l"/>
                <a:tab pos="2328545" algn="l"/>
              </a:tabLst>
            </a:pPr>
            <a:r>
              <a:rPr sz="2800" dirty="0"/>
              <a:t>The assembler instruction is defined as a single string  constant:	"in %0, %1 \n\t”</a:t>
            </a:r>
          </a:p>
          <a:p>
            <a:pPr marL="1012190" indent="-269875">
              <a:lnSpc>
                <a:spcPts val="2695"/>
              </a:lnSpc>
              <a:spcBef>
                <a:spcPts val="1795"/>
              </a:spcBef>
              <a:buChar char="•"/>
              <a:tabLst>
                <a:tab pos="1012825" algn="l"/>
              </a:tabLst>
            </a:pPr>
            <a:r>
              <a:rPr sz="2800" dirty="0"/>
              <a:t>The list of output operands follow, separated by commas.</a:t>
            </a:r>
          </a:p>
          <a:p>
            <a:pPr marL="1012190">
              <a:lnSpc>
                <a:spcPts val="2695"/>
              </a:lnSpc>
            </a:pPr>
            <a:r>
              <a:rPr sz="2800" dirty="0"/>
              <a:t>"=r" (value)</a:t>
            </a:r>
          </a:p>
          <a:p>
            <a:pPr marL="1012190" indent="-269875">
              <a:lnSpc>
                <a:spcPts val="2500"/>
              </a:lnSpc>
              <a:spcBef>
                <a:spcPts val="1750"/>
              </a:spcBef>
              <a:buChar char="•"/>
              <a:tabLst>
                <a:tab pos="1012825" algn="l"/>
              </a:tabLst>
            </a:pPr>
            <a:r>
              <a:rPr sz="2800" dirty="0"/>
              <a:t>Next, a comma separated list of input operands.</a:t>
            </a:r>
          </a:p>
          <a:p>
            <a:pPr marL="1012190">
              <a:lnSpc>
                <a:spcPts val="2500"/>
              </a:lnSpc>
            </a:pPr>
            <a:r>
              <a:rPr sz="2800" dirty="0"/>
              <a:t>"I" (_SFR_IO_ADDR(PORTD))</a:t>
            </a:r>
          </a:p>
        </p:txBody>
      </p:sp>
    </p:spTree>
    <p:extLst>
      <p:ext uri="{BB962C8B-B14F-4D97-AF65-F5344CB8AC3E}">
        <p14:creationId xmlns:p14="http://schemas.microsoft.com/office/powerpoint/2010/main" val="107422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Assembly 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38924"/>
              </p:ext>
            </p:extLst>
          </p:nvPr>
        </p:nvGraphicFramePr>
        <p:xfrm>
          <a:off x="445458" y="2639939"/>
          <a:ext cx="8695301" cy="1372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8873"/>
                <a:gridCol w="1007207"/>
                <a:gridCol w="963662"/>
                <a:gridCol w="695378"/>
                <a:gridCol w="592449"/>
                <a:gridCol w="4347732"/>
              </a:tblGrid>
              <a:tr h="297470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700" b="1" spc="-5" dirty="0">
                          <a:latin typeface="Consolas"/>
                          <a:cs typeface="Consolas"/>
                        </a:rPr>
                        <a:t>Begin: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1968">
                <a:tc>
                  <a:txBody>
                    <a:bodyPr/>
                    <a:lstStyle/>
                    <a:p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88290" algn="r">
                        <a:lnSpc>
                          <a:spcPts val="1745"/>
                        </a:lnSpc>
                      </a:pPr>
                      <a:r>
                        <a:rPr sz="1700" b="1" dirty="0">
                          <a:latin typeface="Consolas"/>
                          <a:cs typeface="Consolas"/>
                        </a:rPr>
                        <a:t>add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>
                        <a:lnSpc>
                          <a:spcPts val="1745"/>
                        </a:lnSpc>
                      </a:pPr>
                      <a:r>
                        <a:rPr sz="1700" b="1" spc="-5" dirty="0">
                          <a:latin typeface="Consolas"/>
                          <a:cs typeface="Consolas"/>
                        </a:rPr>
                        <a:t>R16,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1745"/>
                        </a:lnSpc>
                      </a:pPr>
                      <a:r>
                        <a:rPr sz="1700" b="1" spc="-5" dirty="0">
                          <a:latin typeface="Consolas"/>
                          <a:cs typeface="Consolas"/>
                        </a:rPr>
                        <a:t>R17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1435" algn="r">
                        <a:lnSpc>
                          <a:spcPts val="1745"/>
                        </a:lnSpc>
                      </a:pPr>
                      <a:r>
                        <a:rPr sz="1700" b="1" dirty="0">
                          <a:latin typeface="Consolas"/>
                          <a:cs typeface="Consolas"/>
                        </a:rPr>
                        <a:t>;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1745"/>
                        </a:lnSpc>
                      </a:pPr>
                      <a:r>
                        <a:rPr sz="1700" b="1" spc="-5" dirty="0">
                          <a:latin typeface="Consolas"/>
                          <a:cs typeface="Consolas"/>
                        </a:rPr>
                        <a:t>Add R17 into</a:t>
                      </a:r>
                      <a:r>
                        <a:rPr sz="1700" b="1" spc="-6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700" b="1" spc="-5" dirty="0">
                          <a:latin typeface="Consolas"/>
                          <a:cs typeface="Consolas"/>
                        </a:rPr>
                        <a:t>R16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</a:tr>
              <a:tr h="251967">
                <a:tc>
                  <a:txBody>
                    <a:bodyPr/>
                    <a:lstStyle/>
                    <a:p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88290" algn="r">
                        <a:lnSpc>
                          <a:spcPts val="1745"/>
                        </a:lnSpc>
                      </a:pPr>
                      <a:r>
                        <a:rPr sz="1700" b="1" dirty="0">
                          <a:latin typeface="Consolas"/>
                          <a:cs typeface="Consolas"/>
                        </a:rPr>
                        <a:t>dec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>
                        <a:lnSpc>
                          <a:spcPts val="1745"/>
                        </a:lnSpc>
                      </a:pPr>
                      <a:r>
                        <a:rPr sz="1700" b="1" spc="-5" dirty="0">
                          <a:latin typeface="Consolas"/>
                          <a:cs typeface="Consolas"/>
                        </a:rPr>
                        <a:t>R17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1435" algn="r">
                        <a:lnSpc>
                          <a:spcPts val="1745"/>
                        </a:lnSpc>
                      </a:pPr>
                      <a:r>
                        <a:rPr sz="1700" b="1" dirty="0">
                          <a:latin typeface="Consolas"/>
                          <a:cs typeface="Consolas"/>
                        </a:rPr>
                        <a:t>;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1745"/>
                        </a:lnSpc>
                      </a:pPr>
                      <a:r>
                        <a:rPr sz="1700" b="1" spc="-5" dirty="0">
                          <a:latin typeface="Consolas"/>
                          <a:cs typeface="Consolas"/>
                        </a:rPr>
                        <a:t>Decrement the value contained in</a:t>
                      </a:r>
                      <a:r>
                        <a:rPr sz="1700" b="1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700" b="1" spc="-5" dirty="0">
                          <a:latin typeface="Consolas"/>
                          <a:cs typeface="Consolas"/>
                        </a:rPr>
                        <a:t>R17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</a:tr>
              <a:tr h="251967">
                <a:tc>
                  <a:txBody>
                    <a:bodyPr/>
                    <a:lstStyle/>
                    <a:p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88290" algn="r">
                        <a:lnSpc>
                          <a:spcPts val="1745"/>
                        </a:lnSpc>
                      </a:pPr>
                      <a:r>
                        <a:rPr sz="1700" b="1" dirty="0">
                          <a:latin typeface="Consolas"/>
                          <a:cs typeface="Consolas"/>
                        </a:rPr>
                        <a:t>mov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>
                        <a:lnSpc>
                          <a:spcPts val="1745"/>
                        </a:lnSpc>
                      </a:pPr>
                      <a:r>
                        <a:rPr sz="1700" b="1" spc="-5" dirty="0">
                          <a:latin typeface="Consolas"/>
                          <a:cs typeface="Consolas"/>
                        </a:rPr>
                        <a:t>R18,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1745"/>
                        </a:lnSpc>
                      </a:pPr>
                      <a:r>
                        <a:rPr sz="1700" b="1" spc="-5" dirty="0">
                          <a:latin typeface="Consolas"/>
                          <a:cs typeface="Consolas"/>
                        </a:rPr>
                        <a:t>R16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1435" algn="r">
                        <a:lnSpc>
                          <a:spcPts val="1745"/>
                        </a:lnSpc>
                      </a:pPr>
                      <a:r>
                        <a:rPr sz="1700" b="1" dirty="0">
                          <a:latin typeface="Consolas"/>
                          <a:cs typeface="Consolas"/>
                        </a:rPr>
                        <a:t>;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1745"/>
                        </a:lnSpc>
                      </a:pPr>
                      <a:r>
                        <a:rPr sz="1700" b="1" spc="-5" dirty="0">
                          <a:latin typeface="Consolas"/>
                          <a:cs typeface="Consolas"/>
                        </a:rPr>
                        <a:t>Copy the value in R16 to</a:t>
                      </a:r>
                      <a:r>
                        <a:rPr sz="1700" b="1" spc="-4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700" b="1" spc="-5" dirty="0">
                          <a:latin typeface="Consolas"/>
                          <a:cs typeface="Consolas"/>
                        </a:rPr>
                        <a:t>R18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</a:tr>
              <a:tr h="297470">
                <a:tc>
                  <a:txBody>
                    <a:bodyPr/>
                    <a:lstStyle/>
                    <a:p>
                      <a:pPr marL="22225">
                        <a:lnSpc>
                          <a:spcPts val="1745"/>
                        </a:lnSpc>
                      </a:pPr>
                      <a:r>
                        <a:rPr sz="1700" b="1" spc="-5" dirty="0">
                          <a:latin typeface="Consolas"/>
                          <a:cs typeface="Consolas"/>
                        </a:rPr>
                        <a:t>END: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88290" algn="r">
                        <a:lnSpc>
                          <a:spcPts val="1745"/>
                        </a:lnSpc>
                      </a:pPr>
                      <a:r>
                        <a:rPr sz="1700" b="1" dirty="0">
                          <a:latin typeface="Consolas"/>
                          <a:cs typeface="Consolas"/>
                        </a:rPr>
                        <a:t>jmp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910">
                        <a:lnSpc>
                          <a:spcPts val="1745"/>
                        </a:lnSpc>
                      </a:pPr>
                      <a:r>
                        <a:rPr lang="en-US" sz="1700" b="1" spc="-5" dirty="0" smtClean="0">
                          <a:latin typeface="Consolas"/>
                          <a:cs typeface="Consolas"/>
                        </a:rPr>
                        <a:t>Begin</a:t>
                      </a:r>
                      <a:endParaRPr sz="17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1435" algn="r">
                        <a:lnSpc>
                          <a:spcPts val="1745"/>
                        </a:lnSpc>
                      </a:pPr>
                      <a:r>
                        <a:rPr sz="1700" b="1" dirty="0">
                          <a:latin typeface="Consolas"/>
                          <a:cs typeface="Consolas"/>
                        </a:rPr>
                        <a:t>;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1745"/>
                        </a:lnSpc>
                      </a:pPr>
                      <a:r>
                        <a:rPr sz="1700" b="1" spc="-5" dirty="0">
                          <a:latin typeface="Consolas"/>
                          <a:cs typeface="Consolas"/>
                        </a:rPr>
                        <a:t>Jump to the label</a:t>
                      </a:r>
                      <a:r>
                        <a:rPr sz="1700" b="1" spc="-5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700" b="1" spc="-5" dirty="0">
                          <a:latin typeface="Consolas"/>
                          <a:cs typeface="Consolas"/>
                        </a:rPr>
                        <a:t>END</a:t>
                      </a:r>
                      <a:endParaRPr sz="17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79967" y="4613572"/>
            <a:ext cx="5029200" cy="20544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1940" indent="-269240">
              <a:lnSpc>
                <a:spcPct val="100000"/>
              </a:lnSpc>
              <a:buChar char="•"/>
              <a:tabLst>
                <a:tab pos="282575" algn="l"/>
              </a:tabLst>
            </a:pPr>
            <a:r>
              <a:rPr lang="en-US" b="1" spc="15" dirty="0" smtClean="0">
                <a:solidFill>
                  <a:srgbClr val="11053B"/>
                </a:solidFill>
                <a:latin typeface="Palatino Linotype"/>
                <a:cs typeface="Palatino Linotype"/>
              </a:rPr>
              <a:t>Column 1 used </a:t>
            </a:r>
            <a:r>
              <a:rPr lang="en-US" b="1" spc="10" dirty="0" smtClean="0">
                <a:solidFill>
                  <a:srgbClr val="11053B"/>
                </a:solidFill>
                <a:latin typeface="Palatino Linotype"/>
                <a:cs typeface="Palatino Linotype"/>
              </a:rPr>
              <a:t>for</a:t>
            </a:r>
            <a:r>
              <a:rPr lang="en-US" b="1" spc="-75" dirty="0" smtClean="0">
                <a:solidFill>
                  <a:srgbClr val="11053B"/>
                </a:solidFill>
                <a:latin typeface="Palatino Linotype"/>
                <a:cs typeface="Palatino Linotype"/>
              </a:rPr>
              <a:t> </a:t>
            </a:r>
            <a:r>
              <a:rPr lang="en-US" b="1" spc="10" dirty="0" smtClean="0">
                <a:solidFill>
                  <a:srgbClr val="11053B"/>
                </a:solidFill>
                <a:latin typeface="Palatino Linotype"/>
                <a:cs typeface="Palatino Linotype"/>
              </a:rPr>
              <a:t>labels.</a:t>
            </a:r>
            <a:endParaRPr lang="en-US" dirty="0" smtClean="0">
              <a:latin typeface="Palatino Linotype"/>
              <a:cs typeface="Palatino Linotype"/>
            </a:endParaRPr>
          </a:p>
          <a:p>
            <a:pPr marL="281940" indent="-269240">
              <a:lnSpc>
                <a:spcPct val="100000"/>
              </a:lnSpc>
              <a:spcBef>
                <a:spcPts val="1485"/>
              </a:spcBef>
              <a:buChar char="•"/>
              <a:tabLst>
                <a:tab pos="282575" algn="l"/>
              </a:tabLst>
            </a:pPr>
            <a:r>
              <a:rPr lang="en-US" b="1" spc="15" dirty="0" smtClean="0">
                <a:solidFill>
                  <a:srgbClr val="11053B"/>
                </a:solidFill>
                <a:latin typeface="Palatino Linotype"/>
                <a:cs typeface="Palatino Linotype"/>
              </a:rPr>
              <a:t>Column 2 used </a:t>
            </a:r>
            <a:r>
              <a:rPr lang="en-US" b="1" spc="10" dirty="0" smtClean="0">
                <a:solidFill>
                  <a:srgbClr val="11053B"/>
                </a:solidFill>
                <a:latin typeface="Palatino Linotype"/>
                <a:cs typeface="Palatino Linotype"/>
              </a:rPr>
              <a:t>for the</a:t>
            </a:r>
            <a:r>
              <a:rPr lang="en-US" b="1" spc="-15" dirty="0" smtClean="0">
                <a:solidFill>
                  <a:srgbClr val="11053B"/>
                </a:solidFill>
                <a:latin typeface="Palatino Linotype"/>
                <a:cs typeface="Palatino Linotype"/>
              </a:rPr>
              <a:t> </a:t>
            </a:r>
            <a:r>
              <a:rPr lang="en-US" b="1" spc="10" dirty="0" smtClean="0">
                <a:solidFill>
                  <a:srgbClr val="11053B"/>
                </a:solidFill>
                <a:latin typeface="Palatino Linotype"/>
                <a:cs typeface="Palatino Linotype"/>
              </a:rPr>
              <a:t>instruction/directive</a:t>
            </a:r>
            <a:endParaRPr lang="en-US" dirty="0" smtClean="0">
              <a:latin typeface="Palatino Linotype"/>
              <a:cs typeface="Palatino Linotype"/>
            </a:endParaRPr>
          </a:p>
          <a:p>
            <a:pPr marL="281940" indent="-269240">
              <a:lnSpc>
                <a:spcPct val="100000"/>
              </a:lnSpc>
              <a:spcBef>
                <a:spcPts val="1485"/>
              </a:spcBef>
              <a:buChar char="•"/>
              <a:tabLst>
                <a:tab pos="282575" algn="l"/>
              </a:tabLst>
            </a:pPr>
            <a:r>
              <a:rPr lang="en-US" b="1" spc="15" dirty="0" smtClean="0">
                <a:solidFill>
                  <a:srgbClr val="11053B"/>
                </a:solidFill>
                <a:latin typeface="Palatino Linotype"/>
                <a:cs typeface="Palatino Linotype"/>
              </a:rPr>
              <a:t>[Column 3 used </a:t>
            </a:r>
            <a:r>
              <a:rPr lang="en-US" b="1" spc="10" dirty="0" smtClean="0">
                <a:solidFill>
                  <a:srgbClr val="11053B"/>
                </a:solidFill>
                <a:latin typeface="Palatino Linotype"/>
                <a:cs typeface="Palatino Linotype"/>
              </a:rPr>
              <a:t>for</a:t>
            </a:r>
            <a:r>
              <a:rPr lang="en-US" b="1" spc="-95" dirty="0" smtClean="0">
                <a:solidFill>
                  <a:srgbClr val="11053B"/>
                </a:solidFill>
                <a:latin typeface="Palatino Linotype"/>
                <a:cs typeface="Palatino Linotype"/>
              </a:rPr>
              <a:t> </a:t>
            </a:r>
            <a:r>
              <a:rPr lang="en-US" b="1" spc="15" dirty="0" smtClean="0">
                <a:solidFill>
                  <a:srgbClr val="11053B"/>
                </a:solidFill>
                <a:latin typeface="Palatino Linotype"/>
                <a:cs typeface="Palatino Linotype"/>
              </a:rPr>
              <a:t>operands]</a:t>
            </a:r>
            <a:endParaRPr lang="en-US" dirty="0" smtClean="0">
              <a:latin typeface="Palatino Linotype"/>
              <a:cs typeface="Palatino Linotype"/>
            </a:endParaRPr>
          </a:p>
          <a:p>
            <a:pPr marL="281940" indent="-269240">
              <a:lnSpc>
                <a:spcPct val="100000"/>
              </a:lnSpc>
              <a:spcBef>
                <a:spcPts val="1485"/>
              </a:spcBef>
              <a:buChar char="•"/>
              <a:tabLst>
                <a:tab pos="282575" algn="l"/>
              </a:tabLst>
            </a:pPr>
            <a:r>
              <a:rPr lang="en-US" b="1" spc="15" dirty="0" smtClean="0">
                <a:solidFill>
                  <a:srgbClr val="11053B"/>
                </a:solidFill>
                <a:latin typeface="Palatino Linotype"/>
                <a:cs typeface="Palatino Linotype"/>
              </a:rPr>
              <a:t>Column 4 used </a:t>
            </a:r>
            <a:r>
              <a:rPr lang="en-US" b="1" spc="10" dirty="0" smtClean="0">
                <a:solidFill>
                  <a:srgbClr val="11053B"/>
                </a:solidFill>
                <a:latin typeface="Palatino Linotype"/>
                <a:cs typeface="Palatino Linotype"/>
              </a:rPr>
              <a:t>for</a:t>
            </a:r>
            <a:r>
              <a:rPr lang="en-US" b="1" spc="-70" dirty="0" smtClean="0">
                <a:solidFill>
                  <a:srgbClr val="11053B"/>
                </a:solidFill>
                <a:latin typeface="Palatino Linotype"/>
                <a:cs typeface="Palatino Linotype"/>
              </a:rPr>
              <a:t> </a:t>
            </a:r>
            <a:r>
              <a:rPr lang="en-US" b="1" spc="15" dirty="0" smtClean="0">
                <a:solidFill>
                  <a:srgbClr val="11053B"/>
                </a:solidFill>
                <a:latin typeface="Palatino Linotype"/>
                <a:cs typeface="Palatino Linotype"/>
              </a:rPr>
              <a:t>comments</a:t>
            </a:r>
            <a:endParaRPr lang="en-US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2334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5795">
              <a:lnSpc>
                <a:spcPct val="100000"/>
              </a:lnSpc>
            </a:pPr>
            <a:r>
              <a:rPr spc="515" dirty="0"/>
              <a:t>Operand</a:t>
            </a:r>
            <a:r>
              <a:rPr spc="155" dirty="0"/>
              <a:t> </a:t>
            </a:r>
            <a:r>
              <a:rPr spc="450" dirty="0"/>
              <a:t>Forms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83672" y="2008433"/>
          <a:ext cx="7876572" cy="4529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6930"/>
                <a:gridCol w="6740439"/>
                <a:gridCol w="129203"/>
              </a:tblGrid>
              <a:tr h="44236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b="1" spc="-5" dirty="0">
                          <a:latin typeface="Consolas"/>
                          <a:cs typeface="Consolas"/>
                        </a:rPr>
                        <a:t>Rd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35549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" dirty="0">
                          <a:latin typeface="Palatino Linotype"/>
                          <a:cs typeface="Palatino Linotype"/>
                        </a:rPr>
                        <a:t>Destination (&amp; </a:t>
                      </a:r>
                      <a:r>
                        <a:rPr sz="1800" spc="-10" dirty="0">
                          <a:latin typeface="Palatino Linotype"/>
                          <a:cs typeface="Palatino Linotype"/>
                        </a:rPr>
                        <a:t>source) register </a:t>
                      </a:r>
                      <a:r>
                        <a:rPr sz="1800" b="1" spc="-254" dirty="0">
                          <a:latin typeface="Consolas"/>
                          <a:cs typeface="Consolas"/>
                        </a:rPr>
                        <a:t>R0-­‐R31 </a:t>
                      </a:r>
                      <a:r>
                        <a:rPr sz="1800" spc="-5" dirty="0">
                          <a:latin typeface="Palatino Linotype"/>
                          <a:cs typeface="Palatino Linotype"/>
                        </a:rPr>
                        <a:t>or</a:t>
                      </a:r>
                      <a:r>
                        <a:rPr sz="1800" spc="-30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800" b="1" spc="-225" dirty="0">
                          <a:latin typeface="Consolas"/>
                          <a:cs typeface="Consolas"/>
                        </a:rPr>
                        <a:t>R16-­‐R31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35549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 rowSpan="10">
                  <a:txBody>
                    <a:bodyPr/>
                    <a:lstStyle/>
                    <a:p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T w="5999">
                      <a:solidFill>
                        <a:srgbClr val="B5B5AF"/>
                      </a:solidFill>
                      <a:prstDash val="solid"/>
                    </a:lnT>
                  </a:tcPr>
                </a:tc>
              </a:tr>
              <a:tr h="4541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spc="-5" dirty="0">
                          <a:latin typeface="Consolas"/>
                          <a:cs typeface="Consolas"/>
                        </a:rPr>
                        <a:t>Rr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spc="-15" dirty="0">
                          <a:latin typeface="Palatino Linotype"/>
                          <a:cs typeface="Palatino Linotype"/>
                        </a:rPr>
                        <a:t>Source </a:t>
                      </a:r>
                      <a:r>
                        <a:rPr sz="1800" spc="-10" dirty="0">
                          <a:latin typeface="Palatino Linotype"/>
                          <a:cs typeface="Palatino Linotype"/>
                        </a:rPr>
                        <a:t>register </a:t>
                      </a:r>
                      <a:r>
                        <a:rPr sz="1800" spc="8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800" b="1" spc="-254" dirty="0">
                          <a:latin typeface="Consolas"/>
                          <a:cs typeface="Consolas"/>
                        </a:rPr>
                        <a:t>R0-­‐R31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T w="5999">
                      <a:solidFill>
                        <a:srgbClr val="B5B5AF"/>
                      </a:solidFill>
                      <a:prstDash val="solid"/>
                    </a:lnT>
                  </a:tcPr>
                </a:tc>
              </a:tr>
              <a:tr h="4541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dirty="0">
                          <a:latin typeface="Consolas"/>
                          <a:cs typeface="Consolas"/>
                        </a:rPr>
                        <a:t>b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spc="-5" dirty="0">
                          <a:latin typeface="Palatino Linotype"/>
                          <a:cs typeface="Palatino Linotype"/>
                        </a:rPr>
                        <a:t>Bit in </a:t>
                      </a:r>
                      <a:r>
                        <a:rPr sz="1800" spc="-10" dirty="0">
                          <a:latin typeface="Palatino Linotype"/>
                          <a:cs typeface="Palatino Linotype"/>
                        </a:rPr>
                        <a:t>the </a:t>
                      </a:r>
                      <a:r>
                        <a:rPr sz="1800" spc="-5" dirty="0">
                          <a:latin typeface="Palatino Linotype"/>
                          <a:cs typeface="Palatino Linotype"/>
                        </a:rPr>
                        <a:t>Register </a:t>
                      </a:r>
                      <a:r>
                        <a:rPr sz="1800" spc="-15" dirty="0">
                          <a:latin typeface="Palatino Linotype"/>
                          <a:cs typeface="Palatino Linotype"/>
                        </a:rPr>
                        <a:t>file </a:t>
                      </a:r>
                      <a:r>
                        <a:rPr sz="1800" spc="-5" dirty="0">
                          <a:latin typeface="Palatino Linotype"/>
                          <a:cs typeface="Palatino Linotype"/>
                        </a:rPr>
                        <a:t>or </a:t>
                      </a:r>
                      <a:r>
                        <a:rPr sz="1800" spc="165" dirty="0">
                          <a:latin typeface="Palatino Linotype"/>
                          <a:cs typeface="Palatino Linotype"/>
                        </a:rPr>
                        <a:t>I/O </a:t>
                      </a:r>
                      <a:r>
                        <a:rPr sz="1800" spc="-5" dirty="0">
                          <a:latin typeface="Palatino Linotype"/>
                          <a:cs typeface="Palatino Linotype"/>
                        </a:rPr>
                        <a:t>Register (3-bit</a:t>
                      </a:r>
                      <a:r>
                        <a:rPr sz="1800" spc="-18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800" spc="-5" dirty="0">
                          <a:latin typeface="Palatino Linotype"/>
                          <a:cs typeface="Palatino Linotype"/>
                        </a:rPr>
                        <a:t>constant)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T w="5999">
                      <a:solidFill>
                        <a:srgbClr val="B5B5AF"/>
                      </a:solidFill>
                      <a:prstDash val="solid"/>
                    </a:lnT>
                  </a:tcPr>
                </a:tc>
              </a:tr>
              <a:tr h="4541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dirty="0">
                          <a:latin typeface="Consolas"/>
                          <a:cs typeface="Consolas"/>
                        </a:rPr>
                        <a:t>s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spc="-5" dirty="0">
                          <a:latin typeface="Palatino Linotype"/>
                          <a:cs typeface="Palatino Linotype"/>
                        </a:rPr>
                        <a:t>Bit in </a:t>
                      </a:r>
                      <a:r>
                        <a:rPr sz="1800" spc="-10" dirty="0">
                          <a:latin typeface="Palatino Linotype"/>
                          <a:cs typeface="Palatino Linotype"/>
                        </a:rPr>
                        <a:t>the </a:t>
                      </a:r>
                      <a:r>
                        <a:rPr sz="1800" spc="-5" dirty="0">
                          <a:latin typeface="Palatino Linotype"/>
                          <a:cs typeface="Palatino Linotype"/>
                        </a:rPr>
                        <a:t>Status Register</a:t>
                      </a:r>
                      <a:r>
                        <a:rPr sz="1800" spc="-5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800" spc="-5" dirty="0">
                          <a:latin typeface="Palatino Linotype"/>
                          <a:cs typeface="Palatino Linotype"/>
                        </a:rPr>
                        <a:t>(3-bit)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T w="5999">
                      <a:solidFill>
                        <a:srgbClr val="B5B5AF"/>
                      </a:solidFill>
                      <a:prstDash val="solid"/>
                    </a:lnT>
                  </a:tcPr>
                </a:tc>
              </a:tr>
              <a:tr h="4541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spc="-5" dirty="0">
                          <a:latin typeface="Consolas"/>
                          <a:cs typeface="Consolas"/>
                        </a:rPr>
                        <a:t>X,Y,Z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spc="-10" dirty="0">
                          <a:latin typeface="Palatino Linotype"/>
                          <a:cs typeface="Palatino Linotype"/>
                        </a:rPr>
                        <a:t>Indirect Address </a:t>
                      </a:r>
                      <a:r>
                        <a:rPr sz="1800" spc="-5" dirty="0">
                          <a:latin typeface="Palatino Linotype"/>
                          <a:cs typeface="Palatino Linotype"/>
                        </a:rPr>
                        <a:t>Register </a:t>
                      </a:r>
                      <a:r>
                        <a:rPr sz="1700" b="1" spc="-5" dirty="0">
                          <a:latin typeface="Consolas"/>
                          <a:cs typeface="Consolas"/>
                        </a:rPr>
                        <a:t>(X=R27:R26, Y=R29:R28,</a:t>
                      </a:r>
                      <a:r>
                        <a:rPr sz="1700" b="1" spc="-4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700" b="1" spc="-5" dirty="0">
                          <a:latin typeface="Consolas"/>
                          <a:cs typeface="Consolas"/>
                        </a:rPr>
                        <a:t>Z=R31:R32)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T w="5999">
                      <a:solidFill>
                        <a:srgbClr val="B5B5AF"/>
                      </a:solidFill>
                      <a:prstDash val="solid"/>
                    </a:lnT>
                  </a:tcPr>
                </a:tc>
              </a:tr>
              <a:tr h="4541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dirty="0">
                          <a:latin typeface="Consolas"/>
                          <a:cs typeface="Consolas"/>
                        </a:rPr>
                        <a:t>K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spc="-5" dirty="0">
                          <a:latin typeface="Palatino Linotype"/>
                          <a:cs typeface="Palatino Linotype"/>
                        </a:rPr>
                        <a:t>Constant</a:t>
                      </a:r>
                      <a:r>
                        <a:rPr sz="1800" spc="-10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800" spc="-5" dirty="0">
                          <a:latin typeface="Palatino Linotype"/>
                          <a:cs typeface="Palatino Linotype"/>
                        </a:rPr>
                        <a:t>data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T w="5999">
                      <a:solidFill>
                        <a:srgbClr val="B5B5AF"/>
                      </a:solidFill>
                      <a:prstDash val="solid"/>
                    </a:lnT>
                  </a:tcPr>
                </a:tc>
              </a:tr>
              <a:tr h="4541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dirty="0">
                          <a:latin typeface="Consolas"/>
                          <a:cs typeface="Consolas"/>
                        </a:rPr>
                        <a:t>k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spc="-5" dirty="0">
                          <a:latin typeface="Palatino Linotype"/>
                          <a:cs typeface="Palatino Linotype"/>
                        </a:rPr>
                        <a:t>Constant</a:t>
                      </a:r>
                      <a:r>
                        <a:rPr sz="1800" spc="-16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800" spc="-10" dirty="0">
                          <a:latin typeface="Palatino Linotype"/>
                          <a:cs typeface="Palatino Linotype"/>
                        </a:rPr>
                        <a:t>Address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T w="5999">
                      <a:solidFill>
                        <a:srgbClr val="B5B5AF"/>
                      </a:solidFill>
                      <a:prstDash val="solid"/>
                    </a:lnT>
                  </a:tcPr>
                </a:tc>
              </a:tr>
              <a:tr h="4541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dirty="0">
                          <a:latin typeface="Consolas"/>
                          <a:cs typeface="Consolas"/>
                        </a:rPr>
                        <a:t>A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spc="165" dirty="0">
                          <a:latin typeface="Palatino Linotype"/>
                          <a:cs typeface="Palatino Linotype"/>
                        </a:rPr>
                        <a:t>I/O </a:t>
                      </a:r>
                      <a:r>
                        <a:rPr sz="1800" spc="-5" dirty="0">
                          <a:latin typeface="Palatino Linotype"/>
                          <a:cs typeface="Palatino Linotype"/>
                        </a:rPr>
                        <a:t>location</a:t>
                      </a:r>
                      <a:r>
                        <a:rPr sz="1800" spc="-26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800" spc="-10" dirty="0">
                          <a:latin typeface="Palatino Linotype"/>
                          <a:cs typeface="Palatino Linotype"/>
                        </a:rPr>
                        <a:t>address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T w="5999">
                      <a:solidFill>
                        <a:srgbClr val="B5B5AF"/>
                      </a:solidFill>
                      <a:prstDash val="solid"/>
                    </a:lnT>
                  </a:tcPr>
                </a:tc>
              </a:tr>
              <a:tr h="4541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dirty="0">
                          <a:latin typeface="Consolas"/>
                          <a:cs typeface="Consolas"/>
                        </a:rPr>
                        <a:t>q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spc="-5" dirty="0">
                          <a:latin typeface="Palatino Linotype"/>
                          <a:cs typeface="Palatino Linotype"/>
                        </a:rPr>
                        <a:t>Displacement for </a:t>
                      </a:r>
                      <a:r>
                        <a:rPr sz="1800" spc="-10" dirty="0">
                          <a:latin typeface="Palatino Linotype"/>
                          <a:cs typeface="Palatino Linotype"/>
                        </a:rPr>
                        <a:t>direct addressing</a:t>
                      </a:r>
                      <a:r>
                        <a:rPr sz="1800" spc="-5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800" spc="-5" dirty="0">
                          <a:latin typeface="Palatino Linotype"/>
                          <a:cs typeface="Palatino Linotype"/>
                        </a:rPr>
                        <a:t>(6-bit)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T w="5999">
                      <a:solidFill>
                        <a:srgbClr val="B5B5AF"/>
                      </a:solidFill>
                      <a:prstDash val="solid"/>
                    </a:lnT>
                  </a:tcPr>
                </a:tc>
              </a:tr>
              <a:tr h="4541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spc="-5" dirty="0">
                          <a:latin typeface="Consolas"/>
                          <a:cs typeface="Consolas"/>
                        </a:rPr>
                        <a:t>PC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spc="-10" dirty="0">
                          <a:latin typeface="Palatino Linotype"/>
                          <a:cs typeface="Palatino Linotype"/>
                        </a:rPr>
                        <a:t>Program</a:t>
                      </a:r>
                      <a:r>
                        <a:rPr sz="1800" spc="-10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800" spc="-5" dirty="0">
                          <a:latin typeface="Palatino Linotype"/>
                          <a:cs typeface="Palatino Linotype"/>
                        </a:rPr>
                        <a:t>Counter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T w="5999">
                      <a:solidFill>
                        <a:srgbClr val="B5B5AF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68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2199" y="1722840"/>
            <a:ext cx="7861300" cy="0"/>
          </a:xfrm>
          <a:custGeom>
            <a:avLst/>
            <a:gdLst/>
            <a:ahLst/>
            <a:cxnLst/>
            <a:rect l="l" t="t" r="r" b="b"/>
            <a:pathLst>
              <a:path w="7861300">
                <a:moveTo>
                  <a:pt x="0" y="0"/>
                </a:moveTo>
                <a:lnTo>
                  <a:pt x="7861279" y="0"/>
                </a:lnTo>
              </a:path>
            </a:pathLst>
          </a:custGeom>
          <a:ln w="5999">
            <a:solidFill>
              <a:srgbClr val="B5B5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7804" y="249471"/>
            <a:ext cx="9406999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65" dirty="0"/>
              <a:t>Hardware </a:t>
            </a:r>
            <a:r>
              <a:rPr spc="-225" dirty="0"/>
              <a:t>&amp;</a:t>
            </a:r>
            <a:r>
              <a:rPr spc="-185" dirty="0"/>
              <a:t> </a:t>
            </a:r>
            <a:r>
              <a:rPr lang="en-US" spc="-185" dirty="0" smtClean="0"/>
              <a:t> </a:t>
            </a:r>
            <a:r>
              <a:rPr spc="620" dirty="0" smtClean="0"/>
              <a:t>Software</a:t>
            </a:r>
            <a:endParaRPr spc="620" dirty="0"/>
          </a:p>
        </p:txBody>
      </p:sp>
      <p:sp>
        <p:nvSpPr>
          <p:cNvPr id="4" name="object 4"/>
          <p:cNvSpPr/>
          <p:nvPr/>
        </p:nvSpPr>
        <p:spPr>
          <a:xfrm>
            <a:off x="6334391" y="2704274"/>
            <a:ext cx="3413493" cy="23638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16729" y="3436263"/>
            <a:ext cx="1611096" cy="8998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16729" y="3436251"/>
            <a:ext cx="1611630" cy="900430"/>
          </a:xfrm>
          <a:custGeom>
            <a:avLst/>
            <a:gdLst/>
            <a:ahLst/>
            <a:cxnLst/>
            <a:rect l="l" t="t" r="r" b="b"/>
            <a:pathLst>
              <a:path w="1611629" h="900429">
                <a:moveTo>
                  <a:pt x="401320" y="589924"/>
                </a:moveTo>
                <a:lnTo>
                  <a:pt x="401320" y="899885"/>
                </a:lnTo>
                <a:lnTo>
                  <a:pt x="0" y="449942"/>
                </a:lnTo>
                <a:lnTo>
                  <a:pt x="401320" y="0"/>
                </a:lnTo>
                <a:lnTo>
                  <a:pt x="401320" y="309960"/>
                </a:lnTo>
                <a:lnTo>
                  <a:pt x="1214121" y="309960"/>
                </a:lnTo>
                <a:lnTo>
                  <a:pt x="1214121" y="0"/>
                </a:lnTo>
                <a:lnTo>
                  <a:pt x="1611105" y="449942"/>
                </a:lnTo>
                <a:lnTo>
                  <a:pt x="1214121" y="899885"/>
                </a:lnTo>
                <a:lnTo>
                  <a:pt x="1214121" y="589924"/>
                </a:lnTo>
                <a:lnTo>
                  <a:pt x="401320" y="589924"/>
                </a:lnTo>
                <a:close/>
              </a:path>
            </a:pathLst>
          </a:custGeom>
          <a:ln w="11992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59724" y="2104428"/>
            <a:ext cx="2849791" cy="38409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1100" y="2174595"/>
            <a:ext cx="2603500" cy="35377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7685" y="2110422"/>
            <a:ext cx="2813862" cy="38049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18615" y="2329650"/>
            <a:ext cx="2216150" cy="194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015">
              <a:lnSpc>
                <a:spcPct val="100000"/>
              </a:lnSpc>
            </a:pPr>
            <a:r>
              <a:rPr sz="2550" b="1" spc="-5" dirty="0">
                <a:latin typeface="Palatino Linotype"/>
                <a:cs typeface="Palatino Linotype"/>
              </a:rPr>
              <a:t>Software</a:t>
            </a:r>
            <a:endParaRPr sz="25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Times New Roman"/>
              <a:cs typeface="Times New Roman"/>
            </a:endParaRPr>
          </a:p>
          <a:p>
            <a:pPr marL="272415" indent="-259715">
              <a:lnSpc>
                <a:spcPct val="100000"/>
              </a:lnSpc>
              <a:buChar char="•"/>
              <a:tabLst>
                <a:tab pos="273050" algn="l"/>
              </a:tabLst>
            </a:pPr>
            <a:r>
              <a:rPr sz="2550" b="1" spc="-5" dirty="0">
                <a:latin typeface="Palatino Linotype"/>
                <a:cs typeface="Palatino Linotype"/>
              </a:rPr>
              <a:t>Arduino</a:t>
            </a:r>
            <a:r>
              <a:rPr sz="2550" b="1" spc="-100" dirty="0">
                <a:latin typeface="Palatino Linotype"/>
                <a:cs typeface="Palatino Linotype"/>
              </a:rPr>
              <a:t> </a:t>
            </a:r>
            <a:r>
              <a:rPr sz="2550" b="1" dirty="0">
                <a:latin typeface="Palatino Linotype"/>
                <a:cs typeface="Palatino Linotype"/>
              </a:rPr>
              <a:t>IDE</a:t>
            </a:r>
            <a:endParaRPr sz="255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550" b="1" spc="-5" dirty="0">
                <a:latin typeface="Palatino Linotype"/>
                <a:cs typeface="Palatino Linotype"/>
              </a:rPr>
              <a:t>•</a:t>
            </a:r>
            <a:r>
              <a:rPr sz="2550" b="1" spc="-235" dirty="0">
                <a:latin typeface="Palatino Linotype"/>
                <a:cs typeface="Palatino Linotype"/>
              </a:rPr>
              <a:t> </a:t>
            </a:r>
            <a:r>
              <a:rPr sz="2550" b="1" spc="105" dirty="0">
                <a:latin typeface="Palatino Linotype"/>
                <a:cs typeface="Palatino Linotype"/>
              </a:rPr>
              <a:t>C/C++</a:t>
            </a:r>
            <a:endParaRPr sz="2550">
              <a:latin typeface="Palatino Linotype"/>
              <a:cs typeface="Palatino Linotype"/>
            </a:endParaRPr>
          </a:p>
          <a:p>
            <a:pPr marL="272415" indent="-259715">
              <a:lnSpc>
                <a:spcPct val="100000"/>
              </a:lnSpc>
              <a:spcBef>
                <a:spcPts val="290"/>
              </a:spcBef>
              <a:buChar char="•"/>
              <a:tabLst>
                <a:tab pos="273050" algn="l"/>
              </a:tabLst>
            </a:pPr>
            <a:r>
              <a:rPr sz="2550" b="1" spc="-5" dirty="0">
                <a:latin typeface="Palatino Linotype"/>
                <a:cs typeface="Palatino Linotype"/>
              </a:rPr>
              <a:t>ASM</a:t>
            </a:r>
            <a:endParaRPr sz="255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68132" y="4337799"/>
            <a:ext cx="1433045" cy="13209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416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4900" y="2040983"/>
            <a:ext cx="7861934" cy="0"/>
          </a:xfrm>
          <a:custGeom>
            <a:avLst/>
            <a:gdLst/>
            <a:ahLst/>
            <a:cxnLst/>
            <a:rect l="l" t="t" r="r" b="b"/>
            <a:pathLst>
              <a:path w="7861934">
                <a:moveTo>
                  <a:pt x="0" y="0"/>
                </a:moveTo>
                <a:lnTo>
                  <a:pt x="7861332" y="0"/>
                </a:lnTo>
              </a:path>
            </a:pathLst>
          </a:custGeom>
          <a:ln w="5999">
            <a:solidFill>
              <a:srgbClr val="B5B5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7460">
              <a:lnSpc>
                <a:spcPct val="100000"/>
              </a:lnSpc>
            </a:pPr>
            <a:r>
              <a:rPr spc="625" dirty="0"/>
              <a:t>Operators</a:t>
            </a:r>
          </a:p>
        </p:txBody>
      </p:sp>
      <p:sp>
        <p:nvSpPr>
          <p:cNvPr id="4" name="object 4"/>
          <p:cNvSpPr/>
          <p:nvPr/>
        </p:nvSpPr>
        <p:spPr>
          <a:xfrm>
            <a:off x="233498" y="2116420"/>
            <a:ext cx="822076" cy="400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55574" y="2116420"/>
            <a:ext cx="1663839" cy="400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19412" y="2116420"/>
            <a:ext cx="5948680" cy="400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68105" y="2116420"/>
            <a:ext cx="1150810" cy="4003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1000" y="2247900"/>
            <a:ext cx="520700" cy="215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49400" y="2235200"/>
            <a:ext cx="673100" cy="203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45100" y="2235200"/>
            <a:ext cx="889000" cy="203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13800" y="2222500"/>
            <a:ext cx="863600" cy="266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>
            <p:extLst/>
          </p:nvPr>
        </p:nvGraphicFramePr>
        <p:xfrm>
          <a:off x="227511" y="2209800"/>
          <a:ext cx="9585422" cy="4403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2077"/>
                <a:gridCol w="1663846"/>
                <a:gridCol w="5948710"/>
                <a:gridCol w="1150789"/>
              </a:tblGrid>
              <a:tr h="40031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spc="5" dirty="0">
                          <a:solidFill>
                            <a:srgbClr val="F3F1D8"/>
                          </a:solidFill>
                          <a:latin typeface="Palatino Linotype"/>
                          <a:cs typeface="Palatino Linotype"/>
                        </a:rPr>
                        <a:t>Symb</a:t>
                      </a:r>
                      <a:endParaRPr sz="1500" dirty="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850" b="1" spc="20" dirty="0">
                          <a:solidFill>
                            <a:srgbClr val="F3F1D8"/>
                          </a:solidFill>
                          <a:latin typeface="Palatino Linotype"/>
                          <a:cs typeface="Palatino Linotype"/>
                        </a:rPr>
                        <a:t>Name</a:t>
                      </a:r>
                      <a:endParaRPr sz="185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850" b="1" spc="20" dirty="0">
                          <a:solidFill>
                            <a:srgbClr val="F3F1D8"/>
                          </a:solidFill>
                          <a:latin typeface="Palatino Linotype"/>
                          <a:cs typeface="Palatino Linotype"/>
                        </a:rPr>
                        <a:t>Returns</a:t>
                      </a:r>
                      <a:endParaRPr sz="185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850" b="1" spc="15" dirty="0">
                          <a:solidFill>
                            <a:srgbClr val="F3F1D8"/>
                          </a:solidFill>
                          <a:latin typeface="Palatino Linotype"/>
                          <a:cs typeface="Palatino Linotype"/>
                        </a:rPr>
                        <a:t>Priority</a:t>
                      </a:r>
                      <a:endParaRPr sz="185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  <a:tr h="400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b="1" dirty="0">
                          <a:latin typeface="Consolas"/>
                          <a:cs typeface="Consolas"/>
                        </a:rPr>
                        <a:t>!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spc="5" dirty="0">
                          <a:latin typeface="Palatino Linotype"/>
                          <a:cs typeface="Palatino Linotype"/>
                        </a:rPr>
                        <a:t>Logical</a:t>
                      </a:r>
                      <a:r>
                        <a:rPr sz="1500" b="1" spc="-10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spc="5" dirty="0">
                          <a:latin typeface="Palatino Linotype"/>
                          <a:cs typeface="Palatino Linotype"/>
                        </a:rPr>
                        <a:t>Not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1 if the expression is 0, 0</a:t>
                      </a:r>
                      <a:r>
                        <a:rPr sz="1500" b="1" spc="2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otherwise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14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  <a:tr h="40031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b="1" dirty="0">
                          <a:latin typeface="Consolas"/>
                          <a:cs typeface="Consolas"/>
                        </a:rPr>
                        <a:t>~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Bitwise</a:t>
                      </a:r>
                      <a:r>
                        <a:rPr sz="1500" b="1" spc="-7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spc="5" dirty="0">
                          <a:latin typeface="Palatino Linotype"/>
                          <a:cs typeface="Palatino Linotype"/>
                        </a:rPr>
                        <a:t>Not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all bits</a:t>
                      </a:r>
                      <a:r>
                        <a:rPr sz="1500" b="1" spc="-4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inverted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14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  <a:tr h="4003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b="1" spc="-665" dirty="0">
                          <a:latin typeface="Consolas"/>
                          <a:cs typeface="Consolas"/>
                        </a:rPr>
                        <a:t>-­‐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unary</a:t>
                      </a:r>
                      <a:r>
                        <a:rPr sz="1500" b="1" spc="-8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spc="5" dirty="0">
                          <a:latin typeface="Palatino Linotype"/>
                          <a:cs typeface="Palatino Linotype"/>
                        </a:rPr>
                        <a:t>minus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the arithmetic negation of</a:t>
                      </a:r>
                      <a:r>
                        <a:rPr sz="1500" b="1" spc="3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expression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14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  <a:tr h="4003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b="1" dirty="0">
                          <a:latin typeface="Consolas"/>
                          <a:cs typeface="Consolas"/>
                        </a:rPr>
                        <a:t>*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multiplication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the product of the </a:t>
                      </a:r>
                      <a:r>
                        <a:rPr sz="1500" b="1" spc="5" dirty="0">
                          <a:latin typeface="Palatino Linotype"/>
                          <a:cs typeface="Palatino Linotype"/>
                        </a:rPr>
                        <a:t>two </a:t>
                      </a: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expressions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13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  <a:tr h="40031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b="1" dirty="0">
                          <a:latin typeface="Consolas"/>
                          <a:cs typeface="Consolas"/>
                        </a:rPr>
                        <a:t>/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division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the integer quotient (1st exp)/(2nd</a:t>
                      </a:r>
                      <a:r>
                        <a:rPr sz="1500" b="1" spc="4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exp)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13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  <a:tr h="4003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b="1" dirty="0">
                          <a:latin typeface="Consolas"/>
                          <a:cs typeface="Consolas"/>
                        </a:rPr>
                        <a:t>+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addition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the </a:t>
                      </a:r>
                      <a:r>
                        <a:rPr sz="1500" b="1" spc="5" dirty="0">
                          <a:latin typeface="Palatino Linotype"/>
                          <a:cs typeface="Palatino Linotype"/>
                        </a:rPr>
                        <a:t>sum </a:t>
                      </a: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of the </a:t>
                      </a:r>
                      <a:r>
                        <a:rPr sz="1500" b="1" spc="5" dirty="0">
                          <a:latin typeface="Palatino Linotype"/>
                          <a:cs typeface="Palatino Linotype"/>
                        </a:rPr>
                        <a:t>two</a:t>
                      </a:r>
                      <a:r>
                        <a:rPr sz="1500" b="1" spc="-2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expressions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12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  <a:tr h="4003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b="1" spc="-665" dirty="0">
                          <a:latin typeface="Consolas"/>
                          <a:cs typeface="Consolas"/>
                        </a:rPr>
                        <a:t>-­‐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subtraction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the difference (1st exp) – (2nd</a:t>
                      </a:r>
                      <a:r>
                        <a:rPr sz="1500" b="1" spc="-1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exp)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12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  <a:tr h="4003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b="1" spc="-5" dirty="0">
                          <a:latin typeface="Consolas"/>
                          <a:cs typeface="Consolas"/>
                        </a:rPr>
                        <a:t>&lt;&lt;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shift</a:t>
                      </a:r>
                      <a:r>
                        <a:rPr sz="1500" b="1" spc="-7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left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the (1st exp) shifted to the left </a:t>
                      </a:r>
                      <a:r>
                        <a:rPr sz="1500" b="1" spc="5" dirty="0">
                          <a:latin typeface="Palatino Linotype"/>
                          <a:cs typeface="Palatino Linotype"/>
                        </a:rPr>
                        <a:t>by </a:t>
                      </a: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the (2nd</a:t>
                      </a:r>
                      <a:r>
                        <a:rPr sz="1500" b="1" spc="4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exp)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spc="-60" dirty="0">
                          <a:latin typeface="Palatino Linotype"/>
                          <a:cs typeface="Palatino Linotype"/>
                        </a:rPr>
                        <a:t>11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  <a:tr h="40031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b="1" spc="-5" dirty="0">
                          <a:latin typeface="Consolas"/>
                          <a:cs typeface="Consolas"/>
                        </a:rPr>
                        <a:t>&gt;&gt;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shift</a:t>
                      </a:r>
                      <a:r>
                        <a:rPr sz="1500" b="1" spc="-6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right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the (1st exp) shifted to the right </a:t>
                      </a:r>
                      <a:r>
                        <a:rPr sz="1500" b="1" spc="5" dirty="0">
                          <a:latin typeface="Palatino Linotype"/>
                          <a:cs typeface="Palatino Linotype"/>
                        </a:rPr>
                        <a:t>by </a:t>
                      </a: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the (2nd</a:t>
                      </a:r>
                      <a:r>
                        <a:rPr sz="1500" b="1" spc="5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exp)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spc="-60" dirty="0">
                          <a:latin typeface="Palatino Linotype"/>
                          <a:cs typeface="Palatino Linotype"/>
                        </a:rPr>
                        <a:t>11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  <a:tr h="4003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b="1" dirty="0">
                          <a:latin typeface="Consolas"/>
                          <a:cs typeface="Consolas"/>
                        </a:rPr>
                        <a:t>&lt;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less</a:t>
                      </a:r>
                      <a:r>
                        <a:rPr sz="1500" b="1" spc="-7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than</a:t>
                      </a:r>
                      <a:endParaRPr sz="1500" dirty="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1 if the (1st exp) is less than the (2nd exp), 0</a:t>
                      </a:r>
                      <a:r>
                        <a:rPr sz="1500" b="1" spc="6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else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10</a:t>
                      </a:r>
                      <a:endParaRPr sz="1500" dirty="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53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4900" y="2040983"/>
            <a:ext cx="7861934" cy="0"/>
          </a:xfrm>
          <a:custGeom>
            <a:avLst/>
            <a:gdLst/>
            <a:ahLst/>
            <a:cxnLst/>
            <a:rect l="l" t="t" r="r" b="b"/>
            <a:pathLst>
              <a:path w="7861934">
                <a:moveTo>
                  <a:pt x="0" y="0"/>
                </a:moveTo>
                <a:lnTo>
                  <a:pt x="7861332" y="0"/>
                </a:lnTo>
              </a:path>
            </a:pathLst>
          </a:custGeom>
          <a:ln w="5999">
            <a:solidFill>
              <a:srgbClr val="B5B5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7460">
              <a:lnSpc>
                <a:spcPct val="100000"/>
              </a:lnSpc>
            </a:pPr>
            <a:r>
              <a:rPr spc="625" dirty="0"/>
              <a:t>Operators</a:t>
            </a:r>
          </a:p>
        </p:txBody>
      </p:sp>
      <p:sp>
        <p:nvSpPr>
          <p:cNvPr id="4" name="object 4"/>
          <p:cNvSpPr/>
          <p:nvPr/>
        </p:nvSpPr>
        <p:spPr>
          <a:xfrm>
            <a:off x="233498" y="2116420"/>
            <a:ext cx="822076" cy="400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55574" y="2116420"/>
            <a:ext cx="1810804" cy="400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66377" y="2116420"/>
            <a:ext cx="5801728" cy="400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68105" y="2116420"/>
            <a:ext cx="1150810" cy="4003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1000" y="2247900"/>
            <a:ext cx="520700" cy="215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25600" y="2235200"/>
            <a:ext cx="673100" cy="203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21300" y="2235200"/>
            <a:ext cx="889000" cy="203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13800" y="2222500"/>
            <a:ext cx="863600" cy="266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>
            <p:extLst/>
          </p:nvPr>
        </p:nvGraphicFramePr>
        <p:xfrm>
          <a:off x="227511" y="2209800"/>
          <a:ext cx="9585422" cy="4403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2077"/>
                <a:gridCol w="1810806"/>
                <a:gridCol w="5801750"/>
                <a:gridCol w="1150789"/>
              </a:tblGrid>
              <a:tr h="400312"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spc="5" dirty="0">
                          <a:solidFill>
                            <a:srgbClr val="F3F1D8"/>
                          </a:solidFill>
                          <a:latin typeface="Palatino Linotype"/>
                          <a:cs typeface="Palatino Linotype"/>
                        </a:rPr>
                        <a:t>Symb</a:t>
                      </a:r>
                      <a:endParaRPr sz="1500" dirty="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340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850" b="1" spc="20" dirty="0">
                          <a:solidFill>
                            <a:srgbClr val="F3F1D8"/>
                          </a:solidFill>
                          <a:latin typeface="Palatino Linotype"/>
                          <a:cs typeface="Palatino Linotype"/>
                        </a:rPr>
                        <a:t>Name</a:t>
                      </a:r>
                      <a:endParaRPr sz="185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850" b="1" spc="20" dirty="0">
                          <a:solidFill>
                            <a:srgbClr val="F3F1D8"/>
                          </a:solidFill>
                          <a:latin typeface="Palatino Linotype"/>
                          <a:cs typeface="Palatino Linotype"/>
                        </a:rPr>
                        <a:t>Returns</a:t>
                      </a:r>
                      <a:endParaRPr sz="185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850" b="1" spc="15" dirty="0">
                          <a:solidFill>
                            <a:srgbClr val="F3F1D8"/>
                          </a:solidFill>
                          <a:latin typeface="Palatino Linotype"/>
                          <a:cs typeface="Palatino Linotype"/>
                        </a:rPr>
                        <a:t>Priority</a:t>
                      </a:r>
                      <a:endParaRPr sz="185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  <a:tr h="400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b="1" spc="-5" dirty="0">
                          <a:latin typeface="Consolas"/>
                          <a:cs typeface="Consolas"/>
                        </a:rPr>
                        <a:t>&lt;=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less or</a:t>
                      </a:r>
                      <a:r>
                        <a:rPr sz="1500" b="1" spc="-6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equal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1 only if the (1st exp) is less or equal to the (2nd</a:t>
                      </a:r>
                      <a:r>
                        <a:rPr sz="1500" b="1" spc="7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exp)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10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  <a:tr h="40031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b="1" dirty="0">
                          <a:latin typeface="Consolas"/>
                          <a:cs typeface="Consolas"/>
                        </a:rPr>
                        <a:t>&gt;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greater</a:t>
                      </a:r>
                      <a:r>
                        <a:rPr sz="1500" b="1" spc="-5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than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1 if the (1st exp) is greater than the (2nd exp), 0</a:t>
                      </a:r>
                      <a:r>
                        <a:rPr sz="1500" b="1" spc="7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else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10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  <a:tr h="4003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b="1" spc="-5" dirty="0">
                          <a:latin typeface="Consolas"/>
                          <a:cs typeface="Consolas"/>
                        </a:rPr>
                        <a:t>&gt;=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greater or</a:t>
                      </a:r>
                      <a:r>
                        <a:rPr sz="1500" b="1" spc="-4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equal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400" b="1" spc="5" dirty="0">
                          <a:latin typeface="Palatino Linotype"/>
                          <a:cs typeface="Palatino Linotype"/>
                        </a:rPr>
                        <a:t>1 only if the (1st exp) is greater or equal to the (2nd</a:t>
                      </a:r>
                      <a:r>
                        <a:rPr sz="1400" b="1" spc="-8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400" b="1" spc="5" dirty="0">
                          <a:latin typeface="Palatino Linotype"/>
                          <a:cs typeface="Palatino Linotype"/>
                        </a:rPr>
                        <a:t>exp)</a:t>
                      </a:r>
                      <a:endParaRPr sz="14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10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  <a:tr h="400311">
                <a:tc>
                  <a:txBody>
                    <a:bodyPr/>
                    <a:lstStyle/>
                    <a:p>
                      <a:pPr marL="34226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b="1" spc="-5" dirty="0">
                          <a:latin typeface="Consolas"/>
                          <a:cs typeface="Consolas"/>
                        </a:rPr>
                        <a:t>==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equal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1 if the (1st exp) is equal to the (2nd exp), 0</a:t>
                      </a:r>
                      <a:r>
                        <a:rPr sz="1500" b="1" spc="5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else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9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  <a:tr h="40031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b="1" spc="-5" dirty="0">
                          <a:latin typeface="Consolas"/>
                          <a:cs typeface="Consolas"/>
                        </a:rPr>
                        <a:t>!=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not</a:t>
                      </a:r>
                      <a:r>
                        <a:rPr sz="1500" b="1" spc="-7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equal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1 if the (1st exp) is not equal to the (2nd exp), 0</a:t>
                      </a:r>
                      <a:r>
                        <a:rPr sz="1500" b="1" spc="7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else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9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  <a:tr h="4003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b="1" dirty="0">
                          <a:latin typeface="Consolas"/>
                          <a:cs typeface="Consolas"/>
                        </a:rPr>
                        <a:t>&amp;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bitwise</a:t>
                      </a:r>
                      <a:r>
                        <a:rPr sz="1500" b="1" spc="-6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spc="5" dirty="0">
                          <a:latin typeface="Palatino Linotype"/>
                          <a:cs typeface="Palatino Linotype"/>
                        </a:rPr>
                        <a:t>AND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the bitwise </a:t>
                      </a:r>
                      <a:r>
                        <a:rPr sz="1500" b="1" spc="5" dirty="0">
                          <a:latin typeface="Palatino Linotype"/>
                          <a:cs typeface="Palatino Linotype"/>
                        </a:rPr>
                        <a:t>AND </a:t>
                      </a: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of </a:t>
                      </a:r>
                      <a:r>
                        <a:rPr sz="1500" b="1" spc="5" dirty="0">
                          <a:latin typeface="Palatino Linotype"/>
                          <a:cs typeface="Palatino Linotype"/>
                        </a:rPr>
                        <a:t>two</a:t>
                      </a:r>
                      <a:r>
                        <a:rPr sz="1500" b="1" spc="-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expressions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8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  <a:tr h="4003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b="1" dirty="0">
                          <a:latin typeface="Consolas"/>
                          <a:cs typeface="Consolas"/>
                        </a:rPr>
                        <a:t>^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bitwise</a:t>
                      </a:r>
                      <a:r>
                        <a:rPr sz="1500" b="1" spc="-7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spc="10" dirty="0">
                          <a:latin typeface="Palatino Linotype"/>
                          <a:cs typeface="Palatino Linotype"/>
                        </a:rPr>
                        <a:t>XOR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the bitwise </a:t>
                      </a:r>
                      <a:r>
                        <a:rPr sz="1500" b="1" spc="10" dirty="0">
                          <a:latin typeface="Palatino Linotype"/>
                          <a:cs typeface="Palatino Linotype"/>
                        </a:rPr>
                        <a:t>XOR </a:t>
                      </a: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of </a:t>
                      </a:r>
                      <a:r>
                        <a:rPr sz="1500" b="1" spc="5" dirty="0">
                          <a:latin typeface="Palatino Linotype"/>
                          <a:cs typeface="Palatino Linotype"/>
                        </a:rPr>
                        <a:t>two</a:t>
                      </a:r>
                      <a:r>
                        <a:rPr sz="1500" b="1" spc="-1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expressions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7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  <a:tr h="4003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b="1" dirty="0">
                          <a:latin typeface="Consolas"/>
                          <a:cs typeface="Consolas"/>
                        </a:rPr>
                        <a:t>|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bitwise</a:t>
                      </a:r>
                      <a:r>
                        <a:rPr sz="1500" b="1" spc="-7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spc="10" dirty="0">
                          <a:latin typeface="Palatino Linotype"/>
                          <a:cs typeface="Palatino Linotype"/>
                        </a:rPr>
                        <a:t>OR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the bitwise </a:t>
                      </a:r>
                      <a:r>
                        <a:rPr sz="1500" b="1" spc="10" dirty="0">
                          <a:latin typeface="Palatino Linotype"/>
                          <a:cs typeface="Palatino Linotype"/>
                        </a:rPr>
                        <a:t>OR </a:t>
                      </a: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of </a:t>
                      </a:r>
                      <a:r>
                        <a:rPr sz="1500" b="1" spc="5" dirty="0">
                          <a:latin typeface="Palatino Linotype"/>
                          <a:cs typeface="Palatino Linotype"/>
                        </a:rPr>
                        <a:t>two</a:t>
                      </a:r>
                      <a:r>
                        <a:rPr sz="1500" b="1" spc="-1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expressions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6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  <a:tr h="40031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b="1" spc="-5" dirty="0">
                          <a:latin typeface="Consolas"/>
                          <a:cs typeface="Consolas"/>
                        </a:rPr>
                        <a:t>&amp;&amp;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logical</a:t>
                      </a:r>
                      <a:r>
                        <a:rPr sz="1500" b="1" spc="-6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spc="5" dirty="0">
                          <a:latin typeface="Palatino Linotype"/>
                          <a:cs typeface="Palatino Linotype"/>
                        </a:rPr>
                        <a:t>AND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true only if both operands are</a:t>
                      </a:r>
                      <a:r>
                        <a:rPr sz="1500" b="1" spc="2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true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5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  <a:tr h="4003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b="1" spc="-5" dirty="0">
                          <a:latin typeface="Consolas"/>
                          <a:cs typeface="Consolas"/>
                        </a:rPr>
                        <a:t>||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logical</a:t>
                      </a:r>
                      <a:r>
                        <a:rPr sz="1500" b="1" spc="-7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spc="10" dirty="0">
                          <a:latin typeface="Palatino Linotype"/>
                          <a:cs typeface="Palatino Linotype"/>
                        </a:rPr>
                        <a:t>OR</a:t>
                      </a:r>
                      <a:endParaRPr sz="15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true if either operand is</a:t>
                      </a:r>
                      <a:r>
                        <a:rPr sz="1500" b="1" spc="-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true</a:t>
                      </a:r>
                      <a:endParaRPr sz="1500" dirty="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500" b="1" dirty="0">
                          <a:latin typeface="Palatino Linotype"/>
                          <a:cs typeface="Palatino Linotype"/>
                        </a:rPr>
                        <a:t>4</a:t>
                      </a:r>
                      <a:endParaRPr sz="1500" dirty="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6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 to 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804" y="1384456"/>
            <a:ext cx="9406999" cy="6235543"/>
          </a:xfrm>
        </p:spPr>
        <p:txBody>
          <a:bodyPr>
            <a:normAutofit lnSpcReduction="10000"/>
          </a:bodyPr>
          <a:lstStyle/>
          <a:p>
            <a:pPr marL="930910" indent="-269240">
              <a:lnSpc>
                <a:spcPct val="100000"/>
              </a:lnSpc>
              <a:tabLst>
                <a:tab pos="931544" algn="l"/>
              </a:tabLst>
            </a:pPr>
            <a:r>
              <a:rPr lang="en-US" sz="3200" spc="-10" dirty="0"/>
              <a:t>Oldest non-machine language </a:t>
            </a:r>
            <a:endParaRPr lang="en-US" sz="3200" spc="-10" dirty="0" smtClean="0"/>
          </a:p>
          <a:p>
            <a:pPr marL="930910" indent="-269240">
              <a:lnSpc>
                <a:spcPct val="100000"/>
              </a:lnSpc>
              <a:tabLst>
                <a:tab pos="931544" algn="l"/>
              </a:tabLst>
            </a:pPr>
            <a:endParaRPr lang="en-US" sz="3200" spc="-10" dirty="0"/>
          </a:p>
          <a:p>
            <a:pPr marL="930910" indent="-269240">
              <a:lnSpc>
                <a:spcPct val="100000"/>
              </a:lnSpc>
              <a:tabLst>
                <a:tab pos="931544" algn="l"/>
              </a:tabLst>
            </a:pPr>
            <a:r>
              <a:rPr lang="en-US" sz="3200" dirty="0"/>
              <a:t>Assembly is close to a one to one correspondence between symbolic instructions and </a:t>
            </a:r>
            <a:r>
              <a:rPr lang="en-US" sz="3200" b="1" dirty="0"/>
              <a:t>executable machine codes </a:t>
            </a:r>
          </a:p>
          <a:p>
            <a:pPr marL="930910" indent="-269240">
              <a:lnSpc>
                <a:spcPct val="100000"/>
              </a:lnSpc>
              <a:tabLst>
                <a:tab pos="931544" algn="l"/>
              </a:tabLst>
            </a:pPr>
            <a:endParaRPr lang="en-US" sz="3200" dirty="0"/>
          </a:p>
          <a:p>
            <a:pPr marL="930910" indent="-269240">
              <a:lnSpc>
                <a:spcPct val="100000"/>
              </a:lnSpc>
              <a:tabLst>
                <a:tab pos="931544" algn="l"/>
              </a:tabLst>
            </a:pPr>
            <a:r>
              <a:rPr lang="en-US" sz="3200" dirty="0"/>
              <a:t>Assembly gives access to key machine features for low-level routines (OS kernel, microkernel, device drivers, machine control...) </a:t>
            </a:r>
          </a:p>
          <a:p>
            <a:pPr marL="930910" indent="-269240">
              <a:lnSpc>
                <a:spcPct val="100000"/>
              </a:lnSpc>
              <a:tabLst>
                <a:tab pos="931544" algn="l"/>
              </a:tabLst>
            </a:pPr>
            <a:endParaRPr lang="en-US" sz="3200" dirty="0"/>
          </a:p>
          <a:p>
            <a:pPr marL="930910" indent="-269240">
              <a:lnSpc>
                <a:spcPct val="100000"/>
              </a:lnSpc>
              <a:tabLst>
                <a:tab pos="931544" algn="l"/>
              </a:tabLst>
            </a:pPr>
            <a:r>
              <a:rPr lang="en-US" sz="3200" dirty="0"/>
              <a:t>High quality assembly can </a:t>
            </a:r>
            <a:r>
              <a:rPr lang="en-US" sz="3200"/>
              <a:t>be </a:t>
            </a:r>
            <a:r>
              <a:rPr lang="en-US" sz="3200" smtClean="0"/>
              <a:t>2 </a:t>
            </a:r>
            <a:r>
              <a:rPr lang="en-US" sz="3200" dirty="0"/>
              <a:t>to 20 </a:t>
            </a:r>
            <a:r>
              <a:rPr lang="en-US" sz="3200"/>
              <a:t>times </a:t>
            </a:r>
            <a:r>
              <a:rPr lang="en-US" sz="3200" smtClean="0"/>
              <a:t>faster</a:t>
            </a:r>
            <a:endParaRPr lang="en-US" sz="3200" dirty="0"/>
          </a:p>
          <a:p>
            <a:pPr marL="930910" indent="-269240">
              <a:lnSpc>
                <a:spcPct val="100000"/>
              </a:lnSpc>
              <a:tabLst>
                <a:tab pos="931544" algn="l"/>
              </a:tabLst>
            </a:pPr>
            <a:endParaRPr lang="en-US" sz="3200" spc="-1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83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7804" y="249471"/>
            <a:ext cx="9406999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6235">
              <a:lnSpc>
                <a:spcPct val="100000"/>
              </a:lnSpc>
            </a:pPr>
            <a:r>
              <a:rPr dirty="0"/>
              <a:t>C </a:t>
            </a:r>
            <a:r>
              <a:rPr lang="en-US" dirty="0"/>
              <a:t>  </a:t>
            </a:r>
            <a:r>
              <a:rPr dirty="0"/>
              <a:t>can be close to assembly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7403" y="1447800"/>
            <a:ext cx="9067799" cy="6753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/>
              <a:t>Both can:</a:t>
            </a:r>
          </a:p>
          <a:p>
            <a:pPr marL="287655" marR="1452880" indent="-269240">
              <a:lnSpc>
                <a:spcPct val="109900"/>
              </a:lnSpc>
              <a:spcBef>
                <a:spcPts val="1610"/>
              </a:spcBef>
              <a:buChar char="•"/>
              <a:tabLst>
                <a:tab pos="288290" algn="l"/>
              </a:tabLst>
            </a:pPr>
            <a:r>
              <a:rPr lang="en-US" sz="3200" dirty="0"/>
              <a:t>A</a:t>
            </a:r>
            <a:r>
              <a:rPr sz="3200" dirty="0" smtClean="0"/>
              <a:t>ccess </a:t>
            </a:r>
            <a:r>
              <a:rPr sz="3200" dirty="0"/>
              <a:t>all the functions/ registers of the  ATMega328</a:t>
            </a:r>
          </a:p>
          <a:p>
            <a:pPr marL="287655" marR="5080" indent="-269240">
              <a:lnSpc>
                <a:spcPct val="109900"/>
              </a:lnSpc>
              <a:spcBef>
                <a:spcPts val="1180"/>
              </a:spcBef>
              <a:buChar char="•"/>
              <a:tabLst>
                <a:tab pos="288290" algn="l"/>
              </a:tabLst>
            </a:pPr>
            <a:r>
              <a:rPr lang="en-US" sz="3200" dirty="0"/>
              <a:t>H</a:t>
            </a:r>
            <a:r>
              <a:rPr sz="3200" dirty="0" smtClean="0"/>
              <a:t>ave </a:t>
            </a:r>
            <a:r>
              <a:rPr sz="3200" dirty="0"/>
              <a:t>a decidedly smaller footprint </a:t>
            </a:r>
            <a:r>
              <a:rPr sz="3200" dirty="0" smtClean="0"/>
              <a:t>than</a:t>
            </a:r>
            <a:r>
              <a:rPr lang="en-US" sz="3200" dirty="0" smtClean="0"/>
              <a:t> </a:t>
            </a:r>
            <a:r>
              <a:rPr sz="3200" dirty="0" smtClean="0"/>
              <a:t>Arduino  </a:t>
            </a:r>
            <a:r>
              <a:rPr sz="3200" dirty="0"/>
              <a:t>code</a:t>
            </a:r>
            <a:r>
              <a:rPr sz="3200" dirty="0" smtClean="0"/>
              <a:t>.</a:t>
            </a:r>
            <a:endParaRPr lang="en-US" sz="3200" dirty="0" smtClean="0"/>
          </a:p>
          <a:p>
            <a:pPr marL="287655" marR="5080" indent="-269240">
              <a:lnSpc>
                <a:spcPct val="109900"/>
              </a:lnSpc>
              <a:spcBef>
                <a:spcPts val="1180"/>
              </a:spcBef>
              <a:buChar char="•"/>
              <a:tabLst>
                <a:tab pos="288290" algn="l"/>
              </a:tabLst>
            </a:pPr>
            <a:endParaRPr sz="3200" dirty="0"/>
          </a:p>
          <a:p>
            <a:pPr marL="12700">
              <a:lnSpc>
                <a:spcPct val="100000"/>
              </a:lnSpc>
            </a:pPr>
            <a:r>
              <a:rPr lang="en-US" sz="3200" dirty="0" smtClean="0"/>
              <a:t>In </a:t>
            </a:r>
            <a:r>
              <a:rPr lang="en-US" sz="3200" dirty="0"/>
              <a:t>Assembly</a:t>
            </a:r>
            <a:r>
              <a:rPr lang="en-US" sz="3200" dirty="0" smtClean="0"/>
              <a:t>…</a:t>
            </a:r>
            <a:endParaRPr lang="en-US" sz="3200" dirty="0"/>
          </a:p>
          <a:p>
            <a:pPr marL="360045" indent="-269875">
              <a:lnSpc>
                <a:spcPct val="100000"/>
              </a:lnSpc>
              <a:buChar char="•"/>
              <a:tabLst>
                <a:tab pos="360680" algn="l"/>
              </a:tabLst>
            </a:pPr>
            <a:r>
              <a:rPr lang="en-US" sz="3200" dirty="0"/>
              <a:t>working with the program counter and the stack.</a:t>
            </a:r>
          </a:p>
          <a:p>
            <a:pPr marL="360045" indent="-269875">
              <a:lnSpc>
                <a:spcPct val="100000"/>
              </a:lnSpc>
              <a:spcBef>
                <a:spcPts val="1495"/>
              </a:spcBef>
              <a:buChar char="•"/>
              <a:tabLst>
                <a:tab pos="360680" algn="l"/>
              </a:tabLst>
            </a:pPr>
            <a:r>
              <a:rPr lang="en-US" sz="3200" dirty="0"/>
              <a:t>no predefined data types</a:t>
            </a:r>
          </a:p>
          <a:p>
            <a:pPr marL="360045" indent="-269875">
              <a:lnSpc>
                <a:spcPct val="100000"/>
              </a:lnSpc>
              <a:spcBef>
                <a:spcPts val="1495"/>
              </a:spcBef>
              <a:buChar char="•"/>
              <a:tabLst>
                <a:tab pos="360680" algn="l"/>
              </a:tabLst>
            </a:pPr>
            <a:r>
              <a:rPr lang="en-US" sz="3200" dirty="0"/>
              <a:t>working directly with addresses or pointers</a:t>
            </a:r>
          </a:p>
          <a:p>
            <a:pPr marL="287655" indent="-269240">
              <a:lnSpc>
                <a:spcPct val="100000"/>
              </a:lnSpc>
              <a:spcBef>
                <a:spcPts val="1495"/>
              </a:spcBef>
              <a:buChar char="•"/>
              <a:tabLst>
                <a:tab pos="288290" algn="l"/>
              </a:tabLst>
            </a:pP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62420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2199" y="1722840"/>
            <a:ext cx="7861300" cy="0"/>
          </a:xfrm>
          <a:custGeom>
            <a:avLst/>
            <a:gdLst/>
            <a:ahLst/>
            <a:cxnLst/>
            <a:rect l="l" t="t" r="r" b="b"/>
            <a:pathLst>
              <a:path w="7861300">
                <a:moveTo>
                  <a:pt x="0" y="0"/>
                </a:moveTo>
                <a:lnTo>
                  <a:pt x="7861279" y="0"/>
                </a:lnTo>
              </a:path>
            </a:pathLst>
          </a:custGeom>
          <a:ln w="5999">
            <a:solidFill>
              <a:srgbClr val="B5B5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620" dirty="0"/>
              <a:t>Software</a:t>
            </a:r>
            <a:r>
              <a:rPr spc="145" dirty="0"/>
              <a:t> </a:t>
            </a:r>
            <a:r>
              <a:rPr spc="430" dirty="0"/>
              <a:t>Comparison</a:t>
            </a:r>
          </a:p>
        </p:txBody>
      </p:sp>
      <p:sp>
        <p:nvSpPr>
          <p:cNvPr id="4" name="object 4"/>
          <p:cNvSpPr/>
          <p:nvPr/>
        </p:nvSpPr>
        <p:spPr>
          <a:xfrm>
            <a:off x="1290154" y="2173113"/>
            <a:ext cx="1866620" cy="7451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56775" y="2173113"/>
            <a:ext cx="1866620" cy="7451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23396" y="2173113"/>
            <a:ext cx="1866620" cy="7451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90016" y="2173113"/>
            <a:ext cx="1866620" cy="7451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65500" y="2451100"/>
            <a:ext cx="1447800" cy="215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00700" y="2438400"/>
            <a:ext cx="711200" cy="254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18400" y="2451100"/>
            <a:ext cx="596900" cy="215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284165" y="2167107"/>
          <a:ext cx="7466512" cy="3940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6619"/>
                <a:gridCol w="1866625"/>
                <a:gridCol w="1866619"/>
                <a:gridCol w="1866649"/>
              </a:tblGrid>
              <a:tr h="745105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50" b="1" spc="15" dirty="0">
                          <a:solidFill>
                            <a:srgbClr val="F3F1D8"/>
                          </a:solidFill>
                          <a:latin typeface="Palatino Linotype"/>
                          <a:cs typeface="Palatino Linotype"/>
                        </a:rPr>
                        <a:t>Arduino</a:t>
                      </a:r>
                      <a:r>
                        <a:rPr sz="1850" b="1" spc="-60" dirty="0">
                          <a:solidFill>
                            <a:srgbClr val="F3F1D8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850" b="1" spc="25" dirty="0">
                          <a:solidFill>
                            <a:srgbClr val="F3F1D8"/>
                          </a:solidFill>
                          <a:latin typeface="Palatino Linotype"/>
                          <a:cs typeface="Palatino Linotype"/>
                        </a:rPr>
                        <a:t>IDE</a:t>
                      </a:r>
                      <a:endParaRPr sz="185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50" b="1" spc="95" dirty="0">
                          <a:solidFill>
                            <a:srgbClr val="F3F1D8"/>
                          </a:solidFill>
                          <a:latin typeface="Palatino Linotype"/>
                          <a:cs typeface="Palatino Linotype"/>
                        </a:rPr>
                        <a:t>C/C++</a:t>
                      </a:r>
                      <a:endParaRPr sz="185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50" b="1" spc="25" dirty="0">
                          <a:solidFill>
                            <a:srgbClr val="F3F1D8"/>
                          </a:solidFill>
                          <a:latin typeface="Palatino Linotype"/>
                          <a:cs typeface="Palatino Linotype"/>
                        </a:rPr>
                        <a:t>ASM</a:t>
                      </a:r>
                      <a:endParaRPr sz="185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  <a:tr h="745105">
                <a:tc>
                  <a:txBody>
                    <a:bodyPr/>
                    <a:lstStyle/>
                    <a:p>
                      <a:pPr marL="219075" marR="211454" indent="337820">
                        <a:lnSpc>
                          <a:spcPct val="109300"/>
                        </a:lnSpc>
                        <a:spcBef>
                          <a:spcPts val="380"/>
                        </a:spcBef>
                      </a:pPr>
                      <a:r>
                        <a:rPr sz="1800" b="1" spc="-5" dirty="0">
                          <a:solidFill>
                            <a:srgbClr val="515151"/>
                          </a:solidFill>
                          <a:latin typeface="Palatino Linotype"/>
                          <a:cs typeface="Palatino Linotype"/>
                        </a:rPr>
                        <a:t>Ease of  </a:t>
                      </a:r>
                      <a:r>
                        <a:rPr sz="1800" b="1" dirty="0">
                          <a:solidFill>
                            <a:srgbClr val="515151"/>
                          </a:solidFill>
                          <a:latin typeface="Palatino Linotype"/>
                          <a:cs typeface="Palatino Linotype"/>
                        </a:rPr>
                        <a:t>Development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515151"/>
                          </a:solidFill>
                          <a:latin typeface="Palatino Linotype"/>
                          <a:cs typeface="Palatino Linotype"/>
                        </a:rPr>
                        <a:t>Easy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515151"/>
                          </a:solidFill>
                          <a:latin typeface="Palatino Linotype"/>
                          <a:cs typeface="Palatino Linotype"/>
                        </a:rPr>
                        <a:t>Moderate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515151"/>
                          </a:solidFill>
                          <a:latin typeface="Palatino Linotype"/>
                          <a:cs typeface="Palatino Linotype"/>
                        </a:rPr>
                        <a:t>Challenging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  <a:tr h="7451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515151"/>
                          </a:solidFill>
                          <a:latin typeface="Palatino Linotype"/>
                          <a:cs typeface="Palatino Linotype"/>
                        </a:rPr>
                        <a:t>Libraries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515151"/>
                          </a:solidFill>
                          <a:latin typeface="Palatino Linotype"/>
                          <a:cs typeface="Palatino Linotype"/>
                        </a:rPr>
                        <a:t>Many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515151"/>
                          </a:solidFill>
                          <a:latin typeface="Palatino Linotype"/>
                          <a:cs typeface="Palatino Linotype"/>
                        </a:rPr>
                        <a:t>Many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515151"/>
                          </a:solidFill>
                          <a:latin typeface="Palatino Linotype"/>
                          <a:cs typeface="Palatino Linotype"/>
                        </a:rPr>
                        <a:t>None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  <a:tr h="7451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515151"/>
                          </a:solidFill>
                          <a:latin typeface="Palatino Linotype"/>
                          <a:cs typeface="Palatino Linotype"/>
                        </a:rPr>
                        <a:t>Speed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515151"/>
                          </a:solidFill>
                          <a:latin typeface="Palatino Linotype"/>
                          <a:cs typeface="Palatino Linotype"/>
                        </a:rPr>
                        <a:t>SLOW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515151"/>
                          </a:solidFill>
                          <a:latin typeface="Palatino Linotype"/>
                          <a:cs typeface="Palatino Linotype"/>
                        </a:rPr>
                        <a:t>Fast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35" dirty="0">
                          <a:solidFill>
                            <a:srgbClr val="515151"/>
                          </a:solidFill>
                          <a:latin typeface="Palatino Linotype"/>
                          <a:cs typeface="Palatino Linotype"/>
                        </a:rPr>
                        <a:t>FAST </a:t>
                      </a:r>
                      <a:r>
                        <a:rPr sz="1800" b="1" spc="-5" dirty="0">
                          <a:solidFill>
                            <a:srgbClr val="515151"/>
                          </a:solidFill>
                          <a:latin typeface="Palatino Linotype"/>
                          <a:cs typeface="Palatino Linotype"/>
                        </a:rPr>
                        <a:t>as</a:t>
                      </a:r>
                      <a:r>
                        <a:rPr sz="1800" b="1" spc="-50" dirty="0">
                          <a:solidFill>
                            <a:srgbClr val="515151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515151"/>
                          </a:solidFill>
                          <a:latin typeface="Palatino Linotype"/>
                          <a:cs typeface="Palatino Linotype"/>
                        </a:rPr>
                        <a:t>Possible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  <a:tr h="959878">
                <a:tc>
                  <a:txBody>
                    <a:bodyPr/>
                    <a:lstStyle/>
                    <a:p>
                      <a:pPr marL="121285" marR="114935" algn="ctr">
                        <a:lnSpc>
                          <a:spcPct val="109300"/>
                        </a:lnSpc>
                        <a:spcBef>
                          <a:spcPts val="50"/>
                        </a:spcBef>
                      </a:pPr>
                      <a:r>
                        <a:rPr sz="1800" b="1" spc="-5" dirty="0">
                          <a:solidFill>
                            <a:srgbClr val="515151"/>
                          </a:solidFill>
                          <a:latin typeface="Palatino Linotype"/>
                          <a:cs typeface="Palatino Linotype"/>
                        </a:rPr>
                        <a:t>Accessibility</a:t>
                      </a:r>
                      <a:r>
                        <a:rPr sz="1800" b="1" spc="-80" dirty="0">
                          <a:solidFill>
                            <a:srgbClr val="515151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515151"/>
                          </a:solidFill>
                          <a:latin typeface="Palatino Linotype"/>
                          <a:cs typeface="Palatino Linotype"/>
                        </a:rPr>
                        <a:t>of  processor  features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7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55" dirty="0">
                          <a:solidFill>
                            <a:srgbClr val="515151"/>
                          </a:solidFill>
                          <a:latin typeface="Palatino Linotype"/>
                          <a:cs typeface="Palatino Linotype"/>
                        </a:rPr>
                        <a:t>Very</a:t>
                      </a:r>
                      <a:r>
                        <a:rPr sz="1800" b="1" spc="-95" dirty="0">
                          <a:solidFill>
                            <a:srgbClr val="515151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515151"/>
                          </a:solidFill>
                          <a:latin typeface="Palatino Linotype"/>
                          <a:cs typeface="Palatino Linotype"/>
                        </a:rPr>
                        <a:t>Limited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7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515151"/>
                          </a:solidFill>
                          <a:latin typeface="Palatino Linotype"/>
                          <a:cs typeface="Palatino Linotype"/>
                        </a:rPr>
                        <a:t>Most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7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515151"/>
                          </a:solidFill>
                          <a:latin typeface="Palatino Linotype"/>
                          <a:cs typeface="Palatino Linotype"/>
                        </a:rPr>
                        <a:t>ALL</a:t>
                      </a:r>
                      <a:endParaRPr sz="18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1974">
                      <a:solidFill>
                        <a:srgbClr val="A9A9A4"/>
                      </a:solidFill>
                      <a:prstDash val="solid"/>
                    </a:lnL>
                    <a:lnR w="11974">
                      <a:solidFill>
                        <a:srgbClr val="A9A9A4"/>
                      </a:solidFill>
                      <a:prstDash val="solid"/>
                    </a:lnR>
                    <a:lnT w="11998">
                      <a:solidFill>
                        <a:srgbClr val="A9A9A4"/>
                      </a:solidFill>
                      <a:prstDash val="solid"/>
                    </a:lnT>
                    <a:lnB w="11998">
                      <a:solidFill>
                        <a:srgbClr val="A9A9A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5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24073" y="4892573"/>
            <a:ext cx="4010660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4850" algn="ctr">
              <a:lnSpc>
                <a:spcPct val="100000"/>
              </a:lnSpc>
            </a:pPr>
            <a:r>
              <a:rPr lang="en-US" sz="3200" spc="200" dirty="0" smtClean="0">
                <a:latin typeface="Times New Roman"/>
                <a:cs typeface="Times New Roman"/>
              </a:rPr>
              <a:t>O</a:t>
            </a:r>
            <a:r>
              <a:rPr sz="3200" spc="200" dirty="0" smtClean="0">
                <a:latin typeface="Times New Roman"/>
                <a:cs typeface="Times New Roman"/>
              </a:rPr>
              <a:t>verview</a:t>
            </a:r>
            <a:r>
              <a:rPr sz="3200" spc="45" dirty="0" smtClean="0">
                <a:latin typeface="Times New Roman"/>
                <a:cs typeface="Times New Roman"/>
              </a:rPr>
              <a:t> </a:t>
            </a:r>
            <a:r>
              <a:rPr sz="3200" spc="365" dirty="0">
                <a:latin typeface="Times New Roman"/>
                <a:cs typeface="Times New Roman"/>
              </a:rPr>
              <a:t>of</a:t>
            </a:r>
            <a:r>
              <a:rPr sz="3200" spc="45" dirty="0">
                <a:latin typeface="Times New Roman"/>
                <a:cs typeface="Times New Roman"/>
              </a:rPr>
              <a:t> </a:t>
            </a:r>
            <a:r>
              <a:rPr sz="3200" spc="360" dirty="0">
                <a:latin typeface="Times New Roman"/>
                <a:cs typeface="Times New Roman"/>
              </a:rPr>
              <a:t>the</a:t>
            </a:r>
            <a:r>
              <a:rPr sz="3200" spc="45" dirty="0">
                <a:latin typeface="Times New Roman"/>
                <a:cs typeface="Times New Roman"/>
              </a:rPr>
              <a:t> </a:t>
            </a:r>
            <a:r>
              <a:rPr sz="3200" spc="114" dirty="0">
                <a:latin typeface="Times New Roman"/>
                <a:cs typeface="Times New Roman"/>
              </a:rPr>
              <a:t>ATMega328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36761" y="1390522"/>
            <a:ext cx="4999266" cy="37975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024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804" y="249471"/>
            <a:ext cx="9406999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790">
              <a:lnSpc>
                <a:spcPct val="100000"/>
              </a:lnSpc>
            </a:pPr>
            <a:r>
              <a:rPr spc="100" smtClean="0"/>
              <a:t>ATM</a:t>
            </a:r>
            <a:r>
              <a:rPr lang="en-US" spc="100" smtClean="0"/>
              <a:t>ega</a:t>
            </a:r>
            <a:r>
              <a:rPr spc="100" smtClean="0"/>
              <a:t>328</a:t>
            </a:r>
            <a:r>
              <a:rPr spc="180" smtClean="0"/>
              <a:t> </a:t>
            </a:r>
            <a:r>
              <a:rPr spc="675" dirty="0"/>
              <a:t>Internals</a:t>
            </a:r>
          </a:p>
        </p:txBody>
      </p:sp>
      <p:sp>
        <p:nvSpPr>
          <p:cNvPr id="3" name="object 3"/>
          <p:cNvSpPr/>
          <p:nvPr/>
        </p:nvSpPr>
        <p:spPr>
          <a:xfrm>
            <a:off x="4003916" y="5971235"/>
            <a:ext cx="3415665" cy="131445"/>
          </a:xfrm>
          <a:custGeom>
            <a:avLst/>
            <a:gdLst/>
            <a:ahLst/>
            <a:cxnLst/>
            <a:rect l="l" t="t" r="r" b="b"/>
            <a:pathLst>
              <a:path w="3415665" h="131445">
                <a:moveTo>
                  <a:pt x="26162" y="0"/>
                </a:moveTo>
                <a:lnTo>
                  <a:pt x="0" y="65659"/>
                </a:lnTo>
                <a:lnTo>
                  <a:pt x="26162" y="131305"/>
                </a:lnTo>
                <a:lnTo>
                  <a:pt x="26162" y="105054"/>
                </a:lnTo>
                <a:lnTo>
                  <a:pt x="3391797" y="105054"/>
                </a:lnTo>
                <a:lnTo>
                  <a:pt x="3415347" y="65659"/>
                </a:lnTo>
                <a:lnTo>
                  <a:pt x="3399657" y="39408"/>
                </a:lnTo>
                <a:lnTo>
                  <a:pt x="26162" y="39408"/>
                </a:lnTo>
                <a:lnTo>
                  <a:pt x="26162" y="0"/>
                </a:lnTo>
                <a:close/>
              </a:path>
              <a:path w="3415665" h="131445">
                <a:moveTo>
                  <a:pt x="3391797" y="105054"/>
                </a:moveTo>
                <a:lnTo>
                  <a:pt x="3376104" y="105054"/>
                </a:lnTo>
                <a:lnTo>
                  <a:pt x="3376104" y="131305"/>
                </a:lnTo>
                <a:lnTo>
                  <a:pt x="3391797" y="105054"/>
                </a:lnTo>
                <a:close/>
              </a:path>
              <a:path w="3415665" h="131445">
                <a:moveTo>
                  <a:pt x="3376104" y="0"/>
                </a:moveTo>
                <a:lnTo>
                  <a:pt x="3376104" y="39408"/>
                </a:lnTo>
                <a:lnTo>
                  <a:pt x="3399657" y="39408"/>
                </a:lnTo>
                <a:lnTo>
                  <a:pt x="3376104" y="0"/>
                </a:lnTo>
                <a:close/>
              </a:path>
            </a:pathLst>
          </a:custGeom>
          <a:solidFill>
            <a:srgbClr val="C7C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03926" y="5971101"/>
            <a:ext cx="3415665" cy="131445"/>
          </a:xfrm>
          <a:custGeom>
            <a:avLst/>
            <a:gdLst/>
            <a:ahLst/>
            <a:cxnLst/>
            <a:rect l="l" t="t" r="r" b="b"/>
            <a:pathLst>
              <a:path w="3415665" h="131445">
                <a:moveTo>
                  <a:pt x="26176" y="39389"/>
                </a:moveTo>
                <a:lnTo>
                  <a:pt x="26176" y="0"/>
                </a:lnTo>
                <a:lnTo>
                  <a:pt x="0" y="65663"/>
                </a:lnTo>
                <a:lnTo>
                  <a:pt x="26176" y="131326"/>
                </a:lnTo>
                <a:lnTo>
                  <a:pt x="26176" y="105041"/>
                </a:lnTo>
                <a:lnTo>
                  <a:pt x="3376086" y="105041"/>
                </a:lnTo>
                <a:lnTo>
                  <a:pt x="3376086" y="131326"/>
                </a:lnTo>
                <a:lnTo>
                  <a:pt x="3415329" y="65663"/>
                </a:lnTo>
                <a:lnTo>
                  <a:pt x="3376086" y="0"/>
                </a:lnTo>
                <a:lnTo>
                  <a:pt x="3376086" y="39389"/>
                </a:lnTo>
                <a:lnTo>
                  <a:pt x="26176" y="39389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17334" y="2714536"/>
            <a:ext cx="131445" cy="3322954"/>
          </a:xfrm>
          <a:custGeom>
            <a:avLst/>
            <a:gdLst/>
            <a:ahLst/>
            <a:cxnLst/>
            <a:rect l="l" t="t" r="r" b="b"/>
            <a:pathLst>
              <a:path w="131445" h="3322954">
                <a:moveTo>
                  <a:pt x="104673" y="39382"/>
                </a:moveTo>
                <a:lnTo>
                  <a:pt x="26174" y="39382"/>
                </a:lnTo>
                <a:lnTo>
                  <a:pt x="26174" y="3322358"/>
                </a:lnTo>
                <a:lnTo>
                  <a:pt x="104673" y="3322358"/>
                </a:lnTo>
                <a:lnTo>
                  <a:pt x="104673" y="39382"/>
                </a:lnTo>
                <a:close/>
              </a:path>
              <a:path w="131445" h="3322954">
                <a:moveTo>
                  <a:pt x="65430" y="0"/>
                </a:moveTo>
                <a:lnTo>
                  <a:pt x="0" y="39382"/>
                </a:lnTo>
                <a:lnTo>
                  <a:pt x="130860" y="39382"/>
                </a:lnTo>
                <a:lnTo>
                  <a:pt x="65430" y="0"/>
                </a:lnTo>
                <a:close/>
              </a:path>
            </a:pathLst>
          </a:custGeom>
          <a:solidFill>
            <a:srgbClr val="C7C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17345" y="2714226"/>
            <a:ext cx="131445" cy="3296285"/>
          </a:xfrm>
          <a:custGeom>
            <a:avLst/>
            <a:gdLst/>
            <a:ahLst/>
            <a:cxnLst/>
            <a:rect l="l" t="t" r="r" b="b"/>
            <a:pathLst>
              <a:path w="131445" h="3296285">
                <a:moveTo>
                  <a:pt x="104663" y="3296264"/>
                </a:moveTo>
                <a:lnTo>
                  <a:pt x="104663" y="39400"/>
                </a:lnTo>
                <a:lnTo>
                  <a:pt x="130851" y="39400"/>
                </a:lnTo>
                <a:lnTo>
                  <a:pt x="65420" y="0"/>
                </a:lnTo>
                <a:lnTo>
                  <a:pt x="0" y="39400"/>
                </a:lnTo>
                <a:lnTo>
                  <a:pt x="26165" y="39400"/>
                </a:lnTo>
                <a:lnTo>
                  <a:pt x="26165" y="3296264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56590" y="6010630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36" y="0"/>
                </a:lnTo>
              </a:path>
            </a:pathLst>
          </a:custGeom>
          <a:ln w="3175">
            <a:solidFill>
              <a:srgbClr val="C7C9C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56587" y="6010490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64" y="0"/>
                </a:moveTo>
                <a:lnTo>
                  <a:pt x="0" y="0"/>
                </a:lnTo>
                <a:lnTo>
                  <a:pt x="52364" y="0"/>
                </a:lnTo>
              </a:path>
            </a:pathLst>
          </a:custGeom>
          <a:ln w="10645">
            <a:solidFill>
              <a:srgbClr val="C7C9C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44473" y="2714536"/>
            <a:ext cx="274955" cy="801370"/>
          </a:xfrm>
          <a:custGeom>
            <a:avLst/>
            <a:gdLst/>
            <a:ahLst/>
            <a:cxnLst/>
            <a:rect l="l" t="t" r="r" b="b"/>
            <a:pathLst>
              <a:path w="274954" h="801370">
                <a:moveTo>
                  <a:pt x="274789" y="0"/>
                </a:moveTo>
                <a:lnTo>
                  <a:pt x="0" y="0"/>
                </a:lnTo>
                <a:lnTo>
                  <a:pt x="0" y="801039"/>
                </a:lnTo>
                <a:lnTo>
                  <a:pt x="274789" y="801039"/>
                </a:lnTo>
                <a:lnTo>
                  <a:pt x="2747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44477" y="2714222"/>
            <a:ext cx="274955" cy="801370"/>
          </a:xfrm>
          <a:custGeom>
            <a:avLst/>
            <a:gdLst/>
            <a:ahLst/>
            <a:cxnLst/>
            <a:rect l="l" t="t" r="r" b="b"/>
            <a:pathLst>
              <a:path w="274954" h="801370">
                <a:moveTo>
                  <a:pt x="274790" y="0"/>
                </a:moveTo>
                <a:lnTo>
                  <a:pt x="0" y="0"/>
                </a:lnTo>
                <a:lnTo>
                  <a:pt x="0" y="801076"/>
                </a:lnTo>
                <a:lnTo>
                  <a:pt x="274790" y="801076"/>
                </a:lnTo>
                <a:lnTo>
                  <a:pt x="274790" y="0"/>
                </a:lnTo>
                <a:close/>
              </a:path>
            </a:pathLst>
          </a:custGeom>
          <a:ln w="22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214072" y="2818373"/>
            <a:ext cx="179705" cy="6051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5"/>
              </a:lnSpc>
            </a:pPr>
            <a:r>
              <a:rPr sz="1200" b="1" dirty="0">
                <a:solidFill>
                  <a:srgbClr val="00CF00"/>
                </a:solidFill>
                <a:latin typeface="Arial"/>
                <a:cs typeface="Arial"/>
              </a:rPr>
              <a:t>PO</a:t>
            </a:r>
            <a:r>
              <a:rPr sz="1200" b="1" spc="-40" dirty="0">
                <a:solidFill>
                  <a:srgbClr val="00CF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00CF00"/>
                </a:solidFill>
                <a:latin typeface="Arial"/>
                <a:cs typeface="Arial"/>
              </a:rPr>
              <a:t>T</a:t>
            </a:r>
            <a:r>
              <a:rPr sz="1200" b="1" spc="5" dirty="0">
                <a:solidFill>
                  <a:srgbClr val="00CF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0CF00"/>
                </a:solidFill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144473" y="3778212"/>
            <a:ext cx="274955" cy="801370"/>
          </a:xfrm>
          <a:custGeom>
            <a:avLst/>
            <a:gdLst/>
            <a:ahLst/>
            <a:cxnLst/>
            <a:rect l="l" t="t" r="r" b="b"/>
            <a:pathLst>
              <a:path w="274954" h="801370">
                <a:moveTo>
                  <a:pt x="274789" y="0"/>
                </a:moveTo>
                <a:lnTo>
                  <a:pt x="0" y="0"/>
                </a:lnTo>
                <a:lnTo>
                  <a:pt x="0" y="801039"/>
                </a:lnTo>
                <a:lnTo>
                  <a:pt x="274789" y="801039"/>
                </a:lnTo>
                <a:lnTo>
                  <a:pt x="2747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44477" y="3777952"/>
            <a:ext cx="274955" cy="801370"/>
          </a:xfrm>
          <a:custGeom>
            <a:avLst/>
            <a:gdLst/>
            <a:ahLst/>
            <a:cxnLst/>
            <a:rect l="l" t="t" r="r" b="b"/>
            <a:pathLst>
              <a:path w="274954" h="801370">
                <a:moveTo>
                  <a:pt x="274790" y="0"/>
                </a:moveTo>
                <a:lnTo>
                  <a:pt x="0" y="0"/>
                </a:lnTo>
                <a:lnTo>
                  <a:pt x="0" y="801087"/>
                </a:lnTo>
                <a:lnTo>
                  <a:pt x="274790" y="801087"/>
                </a:lnTo>
                <a:lnTo>
                  <a:pt x="274790" y="0"/>
                </a:lnTo>
                <a:close/>
              </a:path>
            </a:pathLst>
          </a:custGeom>
          <a:ln w="22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214072" y="3882047"/>
            <a:ext cx="179705" cy="6051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5"/>
              </a:lnSpc>
            </a:pP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PO</a:t>
            </a:r>
            <a:r>
              <a:rPr sz="1200" b="1" spc="-4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2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44473" y="4841900"/>
            <a:ext cx="274955" cy="801370"/>
          </a:xfrm>
          <a:custGeom>
            <a:avLst/>
            <a:gdLst/>
            <a:ahLst/>
            <a:cxnLst/>
            <a:rect l="l" t="t" r="r" b="b"/>
            <a:pathLst>
              <a:path w="274954" h="801370">
                <a:moveTo>
                  <a:pt x="274789" y="0"/>
                </a:moveTo>
                <a:lnTo>
                  <a:pt x="0" y="0"/>
                </a:lnTo>
                <a:lnTo>
                  <a:pt x="0" y="801039"/>
                </a:lnTo>
                <a:lnTo>
                  <a:pt x="274789" y="801039"/>
                </a:lnTo>
                <a:lnTo>
                  <a:pt x="2747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44477" y="4841693"/>
            <a:ext cx="274955" cy="801370"/>
          </a:xfrm>
          <a:custGeom>
            <a:avLst/>
            <a:gdLst/>
            <a:ahLst/>
            <a:cxnLst/>
            <a:rect l="l" t="t" r="r" b="b"/>
            <a:pathLst>
              <a:path w="274954" h="801370">
                <a:moveTo>
                  <a:pt x="274790" y="0"/>
                </a:moveTo>
                <a:lnTo>
                  <a:pt x="0" y="0"/>
                </a:lnTo>
                <a:lnTo>
                  <a:pt x="0" y="801087"/>
                </a:lnTo>
                <a:lnTo>
                  <a:pt x="274790" y="801087"/>
                </a:lnTo>
                <a:lnTo>
                  <a:pt x="274790" y="0"/>
                </a:lnTo>
                <a:close/>
              </a:path>
            </a:pathLst>
          </a:custGeom>
          <a:ln w="22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214072" y="4945733"/>
            <a:ext cx="179705" cy="6051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5"/>
              </a:lnSpc>
            </a:pPr>
            <a:r>
              <a:rPr sz="1200" b="1" dirty="0">
                <a:solidFill>
                  <a:srgbClr val="0000FF"/>
                </a:solidFill>
                <a:latin typeface="Arial"/>
                <a:cs typeface="Arial"/>
              </a:rPr>
              <a:t>PO</a:t>
            </a:r>
            <a:r>
              <a:rPr sz="1200" b="1" spc="-40" dirty="0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1200" b="1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000FF"/>
                </a:solidFill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471616" y="5235676"/>
            <a:ext cx="796290" cy="0"/>
          </a:xfrm>
          <a:custGeom>
            <a:avLst/>
            <a:gdLst/>
            <a:ahLst/>
            <a:cxnLst/>
            <a:rect l="l" t="t" r="r" b="b"/>
            <a:pathLst>
              <a:path w="796290">
                <a:moveTo>
                  <a:pt x="796019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241462" y="5209603"/>
            <a:ext cx="78740" cy="66040"/>
          </a:xfrm>
          <a:custGeom>
            <a:avLst/>
            <a:gdLst/>
            <a:ahLst/>
            <a:cxnLst/>
            <a:rect l="l" t="t" r="r" b="b"/>
            <a:pathLst>
              <a:path w="78740" h="66039">
                <a:moveTo>
                  <a:pt x="13055" y="59097"/>
                </a:moveTo>
                <a:lnTo>
                  <a:pt x="0" y="65646"/>
                </a:lnTo>
                <a:lnTo>
                  <a:pt x="13055" y="65646"/>
                </a:lnTo>
                <a:lnTo>
                  <a:pt x="13055" y="59097"/>
                </a:lnTo>
                <a:close/>
              </a:path>
              <a:path w="78740" h="66039">
                <a:moveTo>
                  <a:pt x="13055" y="4367"/>
                </a:moveTo>
                <a:lnTo>
                  <a:pt x="13055" y="59097"/>
                </a:lnTo>
                <a:lnTo>
                  <a:pt x="78511" y="26263"/>
                </a:lnTo>
                <a:lnTo>
                  <a:pt x="13055" y="4367"/>
                </a:lnTo>
                <a:close/>
              </a:path>
              <a:path w="78740" h="66039">
                <a:moveTo>
                  <a:pt x="13055" y="0"/>
                </a:moveTo>
                <a:lnTo>
                  <a:pt x="0" y="0"/>
                </a:lnTo>
                <a:lnTo>
                  <a:pt x="13055" y="4367"/>
                </a:lnTo>
                <a:lnTo>
                  <a:pt x="1305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19263" y="5209603"/>
            <a:ext cx="66040" cy="66040"/>
          </a:xfrm>
          <a:custGeom>
            <a:avLst/>
            <a:gdLst/>
            <a:ahLst/>
            <a:cxnLst/>
            <a:rect l="l" t="t" r="r" b="b"/>
            <a:pathLst>
              <a:path w="66040" h="66039">
                <a:moveTo>
                  <a:pt x="65455" y="0"/>
                </a:moveTo>
                <a:lnTo>
                  <a:pt x="0" y="26263"/>
                </a:lnTo>
                <a:lnTo>
                  <a:pt x="65455" y="65646"/>
                </a:lnTo>
                <a:lnTo>
                  <a:pt x="6545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71610" y="4171937"/>
            <a:ext cx="857885" cy="0"/>
          </a:xfrm>
          <a:custGeom>
            <a:avLst/>
            <a:gdLst/>
            <a:ahLst/>
            <a:cxnLst/>
            <a:rect l="l" t="t" r="r" b="b"/>
            <a:pathLst>
              <a:path w="857884">
                <a:moveTo>
                  <a:pt x="857620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03082" y="4145902"/>
            <a:ext cx="78740" cy="66040"/>
          </a:xfrm>
          <a:custGeom>
            <a:avLst/>
            <a:gdLst/>
            <a:ahLst/>
            <a:cxnLst/>
            <a:rect l="l" t="t" r="r" b="b"/>
            <a:pathLst>
              <a:path w="78740" h="66039">
                <a:moveTo>
                  <a:pt x="13055" y="59094"/>
                </a:moveTo>
                <a:lnTo>
                  <a:pt x="0" y="65646"/>
                </a:lnTo>
                <a:lnTo>
                  <a:pt x="13055" y="65646"/>
                </a:lnTo>
                <a:lnTo>
                  <a:pt x="13055" y="59094"/>
                </a:lnTo>
                <a:close/>
              </a:path>
              <a:path w="78740" h="66039">
                <a:moveTo>
                  <a:pt x="13055" y="4365"/>
                </a:moveTo>
                <a:lnTo>
                  <a:pt x="13055" y="59094"/>
                </a:lnTo>
                <a:lnTo>
                  <a:pt x="78498" y="26250"/>
                </a:lnTo>
                <a:lnTo>
                  <a:pt x="13055" y="4365"/>
                </a:lnTo>
                <a:close/>
              </a:path>
              <a:path w="78740" h="66039">
                <a:moveTo>
                  <a:pt x="13055" y="0"/>
                </a:moveTo>
                <a:lnTo>
                  <a:pt x="0" y="0"/>
                </a:lnTo>
                <a:lnTo>
                  <a:pt x="13055" y="4365"/>
                </a:lnTo>
                <a:lnTo>
                  <a:pt x="1305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419263" y="4145902"/>
            <a:ext cx="66040" cy="66040"/>
          </a:xfrm>
          <a:custGeom>
            <a:avLst/>
            <a:gdLst/>
            <a:ahLst/>
            <a:cxnLst/>
            <a:rect l="l" t="t" r="r" b="b"/>
            <a:pathLst>
              <a:path w="66040" h="66039">
                <a:moveTo>
                  <a:pt x="65455" y="0"/>
                </a:moveTo>
                <a:lnTo>
                  <a:pt x="0" y="26250"/>
                </a:lnTo>
                <a:lnTo>
                  <a:pt x="65455" y="65646"/>
                </a:lnTo>
                <a:lnTo>
                  <a:pt x="6545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71607" y="3108210"/>
            <a:ext cx="873125" cy="0"/>
          </a:xfrm>
          <a:custGeom>
            <a:avLst/>
            <a:gdLst/>
            <a:ahLst/>
            <a:cxnLst/>
            <a:rect l="l" t="t" r="r" b="b"/>
            <a:pathLst>
              <a:path w="873125">
                <a:moveTo>
                  <a:pt x="873029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18462" y="3082213"/>
            <a:ext cx="78740" cy="66040"/>
          </a:xfrm>
          <a:custGeom>
            <a:avLst/>
            <a:gdLst/>
            <a:ahLst/>
            <a:cxnLst/>
            <a:rect l="l" t="t" r="r" b="b"/>
            <a:pathLst>
              <a:path w="78740" h="66039">
                <a:moveTo>
                  <a:pt x="13081" y="4375"/>
                </a:moveTo>
                <a:lnTo>
                  <a:pt x="13081" y="52539"/>
                </a:lnTo>
                <a:lnTo>
                  <a:pt x="0" y="65658"/>
                </a:lnTo>
                <a:lnTo>
                  <a:pt x="78524" y="26263"/>
                </a:lnTo>
                <a:lnTo>
                  <a:pt x="13081" y="4375"/>
                </a:lnTo>
                <a:close/>
              </a:path>
              <a:path w="78740" h="66039">
                <a:moveTo>
                  <a:pt x="13081" y="0"/>
                </a:moveTo>
                <a:lnTo>
                  <a:pt x="0" y="0"/>
                </a:lnTo>
                <a:lnTo>
                  <a:pt x="13081" y="4375"/>
                </a:lnTo>
                <a:lnTo>
                  <a:pt x="13081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19263" y="3082213"/>
            <a:ext cx="66040" cy="66040"/>
          </a:xfrm>
          <a:custGeom>
            <a:avLst/>
            <a:gdLst/>
            <a:ahLst/>
            <a:cxnLst/>
            <a:rect l="l" t="t" r="r" b="b"/>
            <a:pathLst>
              <a:path w="66040" h="66039">
                <a:moveTo>
                  <a:pt x="65455" y="0"/>
                </a:moveTo>
                <a:lnTo>
                  <a:pt x="0" y="26263"/>
                </a:lnTo>
                <a:lnTo>
                  <a:pt x="65455" y="65658"/>
                </a:lnTo>
                <a:lnTo>
                  <a:pt x="6545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15379" y="4841900"/>
            <a:ext cx="274955" cy="801370"/>
          </a:xfrm>
          <a:custGeom>
            <a:avLst/>
            <a:gdLst/>
            <a:ahLst/>
            <a:cxnLst/>
            <a:rect l="l" t="t" r="r" b="b"/>
            <a:pathLst>
              <a:path w="274954" h="801370">
                <a:moveTo>
                  <a:pt x="274802" y="0"/>
                </a:moveTo>
                <a:lnTo>
                  <a:pt x="0" y="0"/>
                </a:lnTo>
                <a:lnTo>
                  <a:pt x="0" y="801039"/>
                </a:lnTo>
                <a:lnTo>
                  <a:pt x="274802" y="801039"/>
                </a:lnTo>
                <a:lnTo>
                  <a:pt x="2748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15397" y="4841693"/>
            <a:ext cx="274955" cy="801370"/>
          </a:xfrm>
          <a:custGeom>
            <a:avLst/>
            <a:gdLst/>
            <a:ahLst/>
            <a:cxnLst/>
            <a:rect l="l" t="t" r="r" b="b"/>
            <a:pathLst>
              <a:path w="274954" h="801370">
                <a:moveTo>
                  <a:pt x="274790" y="0"/>
                </a:moveTo>
                <a:lnTo>
                  <a:pt x="0" y="0"/>
                </a:lnTo>
                <a:lnTo>
                  <a:pt x="0" y="801087"/>
                </a:lnTo>
                <a:lnTo>
                  <a:pt x="274790" y="801087"/>
                </a:lnTo>
                <a:lnTo>
                  <a:pt x="274790" y="0"/>
                </a:lnTo>
                <a:close/>
              </a:path>
            </a:pathLst>
          </a:custGeom>
          <a:ln w="22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290629" y="5017440"/>
            <a:ext cx="132715" cy="4806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915"/>
              </a:lnSpc>
            </a:pPr>
            <a:r>
              <a:rPr sz="850" b="1" spc="-5" dirty="0">
                <a:solidFill>
                  <a:srgbClr val="800000"/>
                </a:solidFill>
                <a:latin typeface="Arial"/>
                <a:cs typeface="Arial"/>
              </a:rPr>
              <a:t>US</a:t>
            </a:r>
            <a:r>
              <a:rPr sz="850" b="1" dirty="0">
                <a:solidFill>
                  <a:srgbClr val="800000"/>
                </a:solidFill>
                <a:latin typeface="Arial"/>
                <a:cs typeface="Arial"/>
              </a:rPr>
              <a:t>A</a:t>
            </a:r>
            <a:r>
              <a:rPr sz="850" b="1" spc="-25" dirty="0">
                <a:solidFill>
                  <a:srgbClr val="800000"/>
                </a:solidFill>
                <a:latin typeface="Arial"/>
                <a:cs typeface="Arial"/>
              </a:rPr>
              <a:t>R</a:t>
            </a:r>
            <a:r>
              <a:rPr sz="850" b="1" dirty="0">
                <a:solidFill>
                  <a:srgbClr val="800000"/>
                </a:solidFill>
                <a:latin typeface="Arial"/>
                <a:cs typeface="Arial"/>
              </a:rPr>
              <a:t>T</a:t>
            </a:r>
            <a:r>
              <a:rPr sz="850" b="1" spc="-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850" b="1" dirty="0">
                <a:solidFill>
                  <a:srgbClr val="800000"/>
                </a:solidFill>
                <a:latin typeface="Arial"/>
                <a:cs typeface="Arial"/>
              </a:rPr>
              <a:t>0</a:t>
            </a:r>
            <a:endParaRPr sz="85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430240" y="4841900"/>
            <a:ext cx="262255" cy="801370"/>
          </a:xfrm>
          <a:custGeom>
            <a:avLst/>
            <a:gdLst/>
            <a:ahLst/>
            <a:cxnLst/>
            <a:rect l="l" t="t" r="r" b="b"/>
            <a:pathLst>
              <a:path w="262254" h="801370">
                <a:moveTo>
                  <a:pt x="261721" y="0"/>
                </a:moveTo>
                <a:lnTo>
                  <a:pt x="0" y="0"/>
                </a:lnTo>
                <a:lnTo>
                  <a:pt x="0" y="801039"/>
                </a:lnTo>
                <a:lnTo>
                  <a:pt x="261721" y="801039"/>
                </a:lnTo>
                <a:lnTo>
                  <a:pt x="2617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30279" y="4841693"/>
            <a:ext cx="262255" cy="801370"/>
          </a:xfrm>
          <a:custGeom>
            <a:avLst/>
            <a:gdLst/>
            <a:ahLst/>
            <a:cxnLst/>
            <a:rect l="l" t="t" r="r" b="b"/>
            <a:pathLst>
              <a:path w="262254" h="801370">
                <a:moveTo>
                  <a:pt x="261691" y="0"/>
                </a:moveTo>
                <a:lnTo>
                  <a:pt x="0" y="0"/>
                </a:lnTo>
                <a:lnTo>
                  <a:pt x="0" y="801087"/>
                </a:lnTo>
                <a:lnTo>
                  <a:pt x="261691" y="801087"/>
                </a:lnTo>
                <a:lnTo>
                  <a:pt x="261691" y="0"/>
                </a:lnTo>
                <a:close/>
              </a:path>
            </a:pathLst>
          </a:custGeom>
          <a:ln w="2220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47539" y="3778212"/>
            <a:ext cx="307975" cy="801370"/>
          </a:xfrm>
          <a:custGeom>
            <a:avLst/>
            <a:gdLst/>
            <a:ahLst/>
            <a:cxnLst/>
            <a:rect l="l" t="t" r="r" b="b"/>
            <a:pathLst>
              <a:path w="307975" h="801370">
                <a:moveTo>
                  <a:pt x="307911" y="0"/>
                </a:moveTo>
                <a:lnTo>
                  <a:pt x="0" y="0"/>
                </a:lnTo>
                <a:lnTo>
                  <a:pt x="0" y="801039"/>
                </a:lnTo>
                <a:lnTo>
                  <a:pt x="307911" y="801039"/>
                </a:lnTo>
                <a:lnTo>
                  <a:pt x="3079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47549" y="3777952"/>
            <a:ext cx="307975" cy="801370"/>
          </a:xfrm>
          <a:custGeom>
            <a:avLst/>
            <a:gdLst/>
            <a:ahLst/>
            <a:cxnLst/>
            <a:rect l="l" t="t" r="r" b="b"/>
            <a:pathLst>
              <a:path w="307975" h="801370">
                <a:moveTo>
                  <a:pt x="307905" y="0"/>
                </a:moveTo>
                <a:lnTo>
                  <a:pt x="0" y="0"/>
                </a:lnTo>
                <a:lnTo>
                  <a:pt x="0" y="801087"/>
                </a:lnTo>
                <a:lnTo>
                  <a:pt x="307905" y="801087"/>
                </a:lnTo>
                <a:lnTo>
                  <a:pt x="307905" y="0"/>
                </a:lnTo>
                <a:close/>
              </a:path>
            </a:pathLst>
          </a:custGeom>
          <a:ln w="2220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868652" y="3994304"/>
            <a:ext cx="274955" cy="40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</a:pPr>
            <a:r>
              <a:rPr sz="850" b="1" spc="-10" dirty="0">
                <a:solidFill>
                  <a:srgbClr val="FF5F00"/>
                </a:solidFill>
                <a:latin typeface="Arial"/>
                <a:cs typeface="Arial"/>
              </a:rPr>
              <a:t>16bit  </a:t>
            </a:r>
            <a:r>
              <a:rPr sz="850" b="1" spc="-5" dirty="0">
                <a:solidFill>
                  <a:srgbClr val="FF5F00"/>
                </a:solidFill>
                <a:latin typeface="Arial"/>
                <a:cs typeface="Arial"/>
              </a:rPr>
              <a:t>T/C  1</a:t>
            </a:r>
            <a:endParaRPr sz="8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893741" y="4841900"/>
            <a:ext cx="262255" cy="801370"/>
          </a:xfrm>
          <a:custGeom>
            <a:avLst/>
            <a:gdLst/>
            <a:ahLst/>
            <a:cxnLst/>
            <a:rect l="l" t="t" r="r" b="b"/>
            <a:pathLst>
              <a:path w="262254" h="801370">
                <a:moveTo>
                  <a:pt x="261708" y="0"/>
                </a:moveTo>
                <a:lnTo>
                  <a:pt x="0" y="0"/>
                </a:lnTo>
                <a:lnTo>
                  <a:pt x="0" y="801039"/>
                </a:lnTo>
                <a:lnTo>
                  <a:pt x="261708" y="801039"/>
                </a:lnTo>
                <a:lnTo>
                  <a:pt x="261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893752" y="4841693"/>
            <a:ext cx="262255" cy="801370"/>
          </a:xfrm>
          <a:prstGeom prst="rect">
            <a:avLst/>
          </a:prstGeom>
          <a:ln w="22206">
            <a:solidFill>
              <a:srgbClr val="231F2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 marL="26034" marR="24130" indent="-8890" algn="just">
              <a:lnSpc>
                <a:spcPct val="100000"/>
              </a:lnSpc>
              <a:spcBef>
                <a:spcPts val="580"/>
              </a:spcBef>
            </a:pPr>
            <a:r>
              <a:rPr sz="850" b="1" spc="-10" dirty="0">
                <a:solidFill>
                  <a:srgbClr val="FF5F00"/>
                </a:solidFill>
                <a:latin typeface="Arial"/>
                <a:cs typeface="Arial"/>
              </a:rPr>
              <a:t>8bit  </a:t>
            </a:r>
            <a:r>
              <a:rPr sz="850" b="1" spc="-5" dirty="0">
                <a:solidFill>
                  <a:srgbClr val="FF5F00"/>
                </a:solidFill>
                <a:latin typeface="Arial"/>
                <a:cs typeface="Arial"/>
              </a:rPr>
              <a:t>T/C  0</a:t>
            </a:r>
            <a:endParaRPr sz="8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456556" y="5043317"/>
            <a:ext cx="215900" cy="40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" marR="5080" indent="-9525" algn="just">
              <a:lnSpc>
                <a:spcPct val="100000"/>
              </a:lnSpc>
            </a:pPr>
            <a:r>
              <a:rPr sz="850" b="1" spc="-10" dirty="0">
                <a:solidFill>
                  <a:srgbClr val="FF5F00"/>
                </a:solidFill>
                <a:latin typeface="Arial"/>
                <a:cs typeface="Arial"/>
              </a:rPr>
              <a:t>8bit  </a:t>
            </a:r>
            <a:r>
              <a:rPr sz="850" b="1" spc="-5" dirty="0">
                <a:solidFill>
                  <a:srgbClr val="FF5F00"/>
                </a:solidFill>
                <a:latin typeface="Arial"/>
                <a:cs typeface="Arial"/>
              </a:rPr>
              <a:t>T/C  2</a:t>
            </a:r>
            <a:endParaRPr sz="85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893741" y="2714536"/>
            <a:ext cx="262255" cy="801370"/>
          </a:xfrm>
          <a:custGeom>
            <a:avLst/>
            <a:gdLst/>
            <a:ahLst/>
            <a:cxnLst/>
            <a:rect l="l" t="t" r="r" b="b"/>
            <a:pathLst>
              <a:path w="262254" h="801370">
                <a:moveTo>
                  <a:pt x="261708" y="0"/>
                </a:moveTo>
                <a:lnTo>
                  <a:pt x="0" y="0"/>
                </a:lnTo>
                <a:lnTo>
                  <a:pt x="0" y="801039"/>
                </a:lnTo>
                <a:lnTo>
                  <a:pt x="261708" y="801039"/>
                </a:lnTo>
                <a:lnTo>
                  <a:pt x="261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93752" y="2714222"/>
            <a:ext cx="262255" cy="801370"/>
          </a:xfrm>
          <a:custGeom>
            <a:avLst/>
            <a:gdLst/>
            <a:ahLst/>
            <a:cxnLst/>
            <a:rect l="l" t="t" r="r" b="b"/>
            <a:pathLst>
              <a:path w="262254" h="801370">
                <a:moveTo>
                  <a:pt x="261702" y="0"/>
                </a:moveTo>
                <a:lnTo>
                  <a:pt x="0" y="0"/>
                </a:lnTo>
                <a:lnTo>
                  <a:pt x="0" y="801076"/>
                </a:lnTo>
                <a:lnTo>
                  <a:pt x="261702" y="801076"/>
                </a:lnTo>
                <a:lnTo>
                  <a:pt x="261702" y="0"/>
                </a:lnTo>
                <a:close/>
              </a:path>
            </a:pathLst>
          </a:custGeom>
          <a:ln w="2220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968951" y="2748830"/>
            <a:ext cx="132715" cy="7410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915"/>
              </a:lnSpc>
            </a:pPr>
            <a:r>
              <a:rPr sz="850" b="1" spc="-5" dirty="0">
                <a:solidFill>
                  <a:srgbClr val="00C8C8"/>
                </a:solidFill>
                <a:latin typeface="Arial"/>
                <a:cs typeface="Arial"/>
              </a:rPr>
              <a:t>A/</a:t>
            </a:r>
            <a:r>
              <a:rPr sz="850" b="1" dirty="0">
                <a:solidFill>
                  <a:srgbClr val="00C8C8"/>
                </a:solidFill>
                <a:latin typeface="Arial"/>
                <a:cs typeface="Arial"/>
              </a:rPr>
              <a:t>D</a:t>
            </a:r>
            <a:r>
              <a:rPr sz="850" b="1" spc="-5" dirty="0">
                <a:solidFill>
                  <a:srgbClr val="00C8C8"/>
                </a:solidFill>
                <a:latin typeface="Arial"/>
                <a:cs typeface="Arial"/>
              </a:rPr>
              <a:t> C</a:t>
            </a:r>
            <a:r>
              <a:rPr sz="850" b="1" dirty="0">
                <a:solidFill>
                  <a:srgbClr val="00C8C8"/>
                </a:solidFill>
                <a:latin typeface="Arial"/>
                <a:cs typeface="Arial"/>
              </a:rPr>
              <a:t>o</a:t>
            </a:r>
            <a:r>
              <a:rPr sz="850" b="1" spc="-20" dirty="0">
                <a:solidFill>
                  <a:srgbClr val="00C8C8"/>
                </a:solidFill>
                <a:latin typeface="Arial"/>
                <a:cs typeface="Arial"/>
              </a:rPr>
              <a:t>n</a:t>
            </a:r>
            <a:r>
              <a:rPr sz="850" b="1" spc="-70" dirty="0">
                <a:solidFill>
                  <a:srgbClr val="00C8C8"/>
                </a:solidFill>
                <a:latin typeface="Arial"/>
                <a:cs typeface="Arial"/>
              </a:rPr>
              <a:t>v</a:t>
            </a:r>
            <a:r>
              <a:rPr sz="850" b="1" spc="-5" dirty="0">
                <a:solidFill>
                  <a:srgbClr val="00C8C8"/>
                </a:solidFill>
                <a:latin typeface="Arial"/>
                <a:cs typeface="Arial"/>
              </a:rPr>
              <a:t>ertor</a:t>
            </a:r>
            <a:endParaRPr sz="85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430240" y="2714536"/>
            <a:ext cx="262255" cy="801370"/>
          </a:xfrm>
          <a:custGeom>
            <a:avLst/>
            <a:gdLst/>
            <a:ahLst/>
            <a:cxnLst/>
            <a:rect l="l" t="t" r="r" b="b"/>
            <a:pathLst>
              <a:path w="262254" h="801370">
                <a:moveTo>
                  <a:pt x="261721" y="0"/>
                </a:moveTo>
                <a:lnTo>
                  <a:pt x="0" y="0"/>
                </a:lnTo>
                <a:lnTo>
                  <a:pt x="0" y="801039"/>
                </a:lnTo>
                <a:lnTo>
                  <a:pt x="261721" y="801039"/>
                </a:lnTo>
                <a:lnTo>
                  <a:pt x="2617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430279" y="2714222"/>
            <a:ext cx="262255" cy="801370"/>
          </a:xfrm>
          <a:custGeom>
            <a:avLst/>
            <a:gdLst/>
            <a:ahLst/>
            <a:cxnLst/>
            <a:rect l="l" t="t" r="r" b="b"/>
            <a:pathLst>
              <a:path w="262254" h="801370">
                <a:moveTo>
                  <a:pt x="261691" y="0"/>
                </a:moveTo>
                <a:lnTo>
                  <a:pt x="0" y="0"/>
                </a:lnTo>
                <a:lnTo>
                  <a:pt x="0" y="801076"/>
                </a:lnTo>
                <a:lnTo>
                  <a:pt x="261691" y="801076"/>
                </a:lnTo>
                <a:lnTo>
                  <a:pt x="261691" y="0"/>
                </a:lnTo>
                <a:close/>
              </a:path>
            </a:pathLst>
          </a:custGeom>
          <a:ln w="2220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442356" y="2655658"/>
            <a:ext cx="198772" cy="715500"/>
          </a:xfrm>
          <a:prstGeom prst="rect">
            <a:avLst/>
          </a:prstGeom>
        </p:spPr>
        <p:txBody>
          <a:bodyPr vert="vert270" wrap="square" lIns="0" tIns="18415" rIns="0" bIns="0" rtlCol="0">
            <a:spAutoFit/>
          </a:bodyPr>
          <a:lstStyle/>
          <a:p>
            <a:pPr marL="12700" marR="5080" indent="52069">
              <a:lnSpc>
                <a:spcPct val="75500"/>
              </a:lnSpc>
              <a:spcBef>
                <a:spcPts val="145"/>
              </a:spcBef>
            </a:pPr>
            <a:r>
              <a:rPr sz="850" b="1" dirty="0">
                <a:solidFill>
                  <a:srgbClr val="00C8C8"/>
                </a:solidFill>
                <a:latin typeface="Arial"/>
                <a:cs typeface="Arial"/>
              </a:rPr>
              <a:t>Int</a:t>
            </a:r>
            <a:r>
              <a:rPr sz="850" b="1" spc="-5" dirty="0">
                <a:solidFill>
                  <a:srgbClr val="00C8C8"/>
                </a:solidFill>
                <a:latin typeface="Arial"/>
                <a:cs typeface="Arial"/>
              </a:rPr>
              <a:t>e</a:t>
            </a:r>
            <a:r>
              <a:rPr sz="850" b="1" spc="20" dirty="0">
                <a:solidFill>
                  <a:srgbClr val="00C8C8"/>
                </a:solidFill>
                <a:latin typeface="Arial"/>
                <a:cs typeface="Arial"/>
              </a:rPr>
              <a:t>r</a:t>
            </a:r>
            <a:r>
              <a:rPr sz="850" b="1" dirty="0">
                <a:solidFill>
                  <a:srgbClr val="00C8C8"/>
                </a:solidFill>
                <a:latin typeface="Arial"/>
                <a:cs typeface="Arial"/>
              </a:rPr>
              <a:t>nal </a:t>
            </a:r>
            <a:r>
              <a:rPr sz="850" b="1" spc="-5" dirty="0">
                <a:solidFill>
                  <a:srgbClr val="00C8C8"/>
                </a:solidFill>
                <a:latin typeface="Arial"/>
                <a:cs typeface="Arial"/>
              </a:rPr>
              <a:t>Bandgap</a:t>
            </a:r>
            <a:endParaRPr sz="85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430240" y="3778212"/>
            <a:ext cx="262255" cy="801370"/>
          </a:xfrm>
          <a:custGeom>
            <a:avLst/>
            <a:gdLst/>
            <a:ahLst/>
            <a:cxnLst/>
            <a:rect l="l" t="t" r="r" b="b"/>
            <a:pathLst>
              <a:path w="262254" h="801370">
                <a:moveTo>
                  <a:pt x="261721" y="0"/>
                </a:moveTo>
                <a:lnTo>
                  <a:pt x="0" y="0"/>
                </a:lnTo>
                <a:lnTo>
                  <a:pt x="0" y="801039"/>
                </a:lnTo>
                <a:lnTo>
                  <a:pt x="261721" y="801039"/>
                </a:lnTo>
                <a:lnTo>
                  <a:pt x="2617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30279" y="3777952"/>
            <a:ext cx="262255" cy="801370"/>
          </a:xfrm>
          <a:custGeom>
            <a:avLst/>
            <a:gdLst/>
            <a:ahLst/>
            <a:cxnLst/>
            <a:rect l="l" t="t" r="r" b="b"/>
            <a:pathLst>
              <a:path w="262254" h="801370">
                <a:moveTo>
                  <a:pt x="261691" y="0"/>
                </a:moveTo>
                <a:lnTo>
                  <a:pt x="0" y="0"/>
                </a:lnTo>
                <a:lnTo>
                  <a:pt x="0" y="801087"/>
                </a:lnTo>
                <a:lnTo>
                  <a:pt x="261691" y="801087"/>
                </a:lnTo>
                <a:lnTo>
                  <a:pt x="261691" y="0"/>
                </a:lnTo>
                <a:close/>
              </a:path>
            </a:pathLst>
          </a:custGeom>
          <a:ln w="2220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442356" y="3850407"/>
            <a:ext cx="230504" cy="629285"/>
          </a:xfrm>
          <a:prstGeom prst="rect">
            <a:avLst/>
          </a:prstGeom>
        </p:spPr>
        <p:txBody>
          <a:bodyPr vert="vert270" wrap="square" lIns="0" tIns="18415" rIns="0" bIns="0" rtlCol="0">
            <a:spAutoFit/>
          </a:bodyPr>
          <a:lstStyle/>
          <a:p>
            <a:pPr marL="12700" marR="5080" indent="97155">
              <a:lnSpc>
                <a:spcPct val="75500"/>
              </a:lnSpc>
              <a:spcBef>
                <a:spcPts val="145"/>
              </a:spcBef>
            </a:pPr>
            <a:r>
              <a:rPr sz="850" b="1" spc="-5" dirty="0">
                <a:solidFill>
                  <a:srgbClr val="00C8C8"/>
                </a:solidFill>
                <a:latin typeface="Arial"/>
                <a:cs typeface="Arial"/>
              </a:rPr>
              <a:t>Analog Co</a:t>
            </a:r>
            <a:r>
              <a:rPr sz="850" b="1" dirty="0">
                <a:solidFill>
                  <a:srgbClr val="00C8C8"/>
                </a:solidFill>
                <a:latin typeface="Arial"/>
                <a:cs typeface="Arial"/>
              </a:rPr>
              <a:t>m</a:t>
            </a:r>
            <a:r>
              <a:rPr sz="850" b="1" spc="-30" dirty="0">
                <a:solidFill>
                  <a:srgbClr val="00C8C8"/>
                </a:solidFill>
                <a:latin typeface="Arial"/>
                <a:cs typeface="Arial"/>
              </a:rPr>
              <a:t>p</a:t>
            </a:r>
            <a:r>
              <a:rPr sz="850" b="1" spc="-5" dirty="0">
                <a:solidFill>
                  <a:srgbClr val="00C8C8"/>
                </a:solidFill>
                <a:latin typeface="Arial"/>
                <a:cs typeface="Arial"/>
              </a:rPr>
              <a:t>arator</a:t>
            </a:r>
            <a:endParaRPr sz="85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215379" y="3778212"/>
            <a:ext cx="274955" cy="801370"/>
          </a:xfrm>
          <a:custGeom>
            <a:avLst/>
            <a:gdLst/>
            <a:ahLst/>
            <a:cxnLst/>
            <a:rect l="l" t="t" r="r" b="b"/>
            <a:pathLst>
              <a:path w="274954" h="801370">
                <a:moveTo>
                  <a:pt x="274802" y="0"/>
                </a:moveTo>
                <a:lnTo>
                  <a:pt x="0" y="0"/>
                </a:lnTo>
                <a:lnTo>
                  <a:pt x="0" y="801039"/>
                </a:lnTo>
                <a:lnTo>
                  <a:pt x="274802" y="801039"/>
                </a:lnTo>
                <a:lnTo>
                  <a:pt x="2748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215397" y="3777952"/>
            <a:ext cx="274955" cy="801370"/>
          </a:xfrm>
          <a:custGeom>
            <a:avLst/>
            <a:gdLst/>
            <a:ahLst/>
            <a:cxnLst/>
            <a:rect l="l" t="t" r="r" b="b"/>
            <a:pathLst>
              <a:path w="274954" h="801370">
                <a:moveTo>
                  <a:pt x="274790" y="0"/>
                </a:moveTo>
                <a:lnTo>
                  <a:pt x="0" y="0"/>
                </a:lnTo>
                <a:lnTo>
                  <a:pt x="0" y="801087"/>
                </a:lnTo>
                <a:lnTo>
                  <a:pt x="274790" y="801087"/>
                </a:lnTo>
                <a:lnTo>
                  <a:pt x="274790" y="0"/>
                </a:lnTo>
                <a:close/>
              </a:path>
            </a:pathLst>
          </a:custGeom>
          <a:ln w="22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249600" y="4109846"/>
            <a:ext cx="198120" cy="145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50" b="1" spc="-5" dirty="0">
                <a:solidFill>
                  <a:srgbClr val="800000"/>
                </a:solidFill>
                <a:latin typeface="Arial"/>
                <a:cs typeface="Arial"/>
              </a:rPr>
              <a:t>SPI</a:t>
            </a:r>
            <a:endParaRPr sz="85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215379" y="2714536"/>
            <a:ext cx="274955" cy="801370"/>
          </a:xfrm>
          <a:custGeom>
            <a:avLst/>
            <a:gdLst/>
            <a:ahLst/>
            <a:cxnLst/>
            <a:rect l="l" t="t" r="r" b="b"/>
            <a:pathLst>
              <a:path w="274954" h="801370">
                <a:moveTo>
                  <a:pt x="274802" y="0"/>
                </a:moveTo>
                <a:lnTo>
                  <a:pt x="0" y="0"/>
                </a:lnTo>
                <a:lnTo>
                  <a:pt x="0" y="801039"/>
                </a:lnTo>
                <a:lnTo>
                  <a:pt x="274802" y="801039"/>
                </a:lnTo>
                <a:lnTo>
                  <a:pt x="2748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215397" y="2714222"/>
            <a:ext cx="274955" cy="801370"/>
          </a:xfrm>
          <a:custGeom>
            <a:avLst/>
            <a:gdLst/>
            <a:ahLst/>
            <a:cxnLst/>
            <a:rect l="l" t="t" r="r" b="b"/>
            <a:pathLst>
              <a:path w="274954" h="801370">
                <a:moveTo>
                  <a:pt x="274790" y="0"/>
                </a:moveTo>
                <a:lnTo>
                  <a:pt x="0" y="0"/>
                </a:lnTo>
                <a:lnTo>
                  <a:pt x="0" y="801076"/>
                </a:lnTo>
                <a:lnTo>
                  <a:pt x="274790" y="801076"/>
                </a:lnTo>
                <a:lnTo>
                  <a:pt x="274790" y="0"/>
                </a:lnTo>
                <a:close/>
              </a:path>
            </a:pathLst>
          </a:custGeom>
          <a:ln w="22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234191" y="3028441"/>
            <a:ext cx="221615" cy="145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50" b="1" spc="-5" dirty="0">
                <a:solidFill>
                  <a:srgbClr val="800000"/>
                </a:solidFill>
                <a:latin typeface="Arial"/>
                <a:cs typeface="Arial"/>
              </a:rPr>
              <a:t>TWI</a:t>
            </a:r>
            <a:endParaRPr sz="85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035579" y="2714536"/>
            <a:ext cx="274955" cy="801370"/>
          </a:xfrm>
          <a:custGeom>
            <a:avLst/>
            <a:gdLst/>
            <a:ahLst/>
            <a:cxnLst/>
            <a:rect l="l" t="t" r="r" b="b"/>
            <a:pathLst>
              <a:path w="274954" h="801370">
                <a:moveTo>
                  <a:pt x="274802" y="0"/>
                </a:moveTo>
                <a:lnTo>
                  <a:pt x="0" y="0"/>
                </a:lnTo>
                <a:lnTo>
                  <a:pt x="0" y="801039"/>
                </a:lnTo>
                <a:lnTo>
                  <a:pt x="274802" y="801039"/>
                </a:lnTo>
                <a:lnTo>
                  <a:pt x="2748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035604" y="2714222"/>
            <a:ext cx="274955" cy="801370"/>
          </a:xfrm>
          <a:custGeom>
            <a:avLst/>
            <a:gdLst/>
            <a:ahLst/>
            <a:cxnLst/>
            <a:rect l="l" t="t" r="r" b="b"/>
            <a:pathLst>
              <a:path w="274954" h="801370">
                <a:moveTo>
                  <a:pt x="274790" y="0"/>
                </a:moveTo>
                <a:lnTo>
                  <a:pt x="0" y="0"/>
                </a:lnTo>
                <a:lnTo>
                  <a:pt x="0" y="801076"/>
                </a:lnTo>
                <a:lnTo>
                  <a:pt x="274790" y="801076"/>
                </a:lnTo>
                <a:lnTo>
                  <a:pt x="274790" y="0"/>
                </a:lnTo>
                <a:close/>
              </a:path>
            </a:pathLst>
          </a:custGeom>
          <a:ln w="22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3110803" y="2951131"/>
            <a:ext cx="132715" cy="3409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915"/>
              </a:lnSpc>
            </a:pPr>
            <a:r>
              <a:rPr sz="850" b="1" dirty="0">
                <a:solidFill>
                  <a:srgbClr val="8200FF"/>
                </a:solidFill>
                <a:latin typeface="Arial"/>
                <a:cs typeface="Arial"/>
              </a:rPr>
              <a:t>SRAM</a:t>
            </a:r>
            <a:endParaRPr sz="85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035579" y="3778212"/>
            <a:ext cx="274955" cy="801370"/>
          </a:xfrm>
          <a:custGeom>
            <a:avLst/>
            <a:gdLst/>
            <a:ahLst/>
            <a:cxnLst/>
            <a:rect l="l" t="t" r="r" b="b"/>
            <a:pathLst>
              <a:path w="274954" h="801370">
                <a:moveTo>
                  <a:pt x="274802" y="0"/>
                </a:moveTo>
                <a:lnTo>
                  <a:pt x="0" y="0"/>
                </a:lnTo>
                <a:lnTo>
                  <a:pt x="0" y="801039"/>
                </a:lnTo>
                <a:lnTo>
                  <a:pt x="274802" y="801039"/>
                </a:lnTo>
                <a:lnTo>
                  <a:pt x="2748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3035604" y="3777952"/>
            <a:ext cx="274955" cy="801370"/>
          </a:xfrm>
          <a:prstGeom prst="rect">
            <a:avLst/>
          </a:prstGeom>
          <a:ln w="22207">
            <a:solidFill>
              <a:srgbClr val="231F20"/>
            </a:solidFill>
          </a:ln>
        </p:spPr>
        <p:txBody>
          <a:bodyPr vert="vert270" wrap="square" lIns="0" tIns="50800" rIns="0" bIns="0" rtlCol="0">
            <a:spAutoFit/>
          </a:bodyPr>
          <a:lstStyle/>
          <a:p>
            <a:pPr marL="238125">
              <a:lnSpc>
                <a:spcPct val="100000"/>
              </a:lnSpc>
              <a:spcBef>
                <a:spcPts val="400"/>
              </a:spcBef>
            </a:pPr>
            <a:r>
              <a:rPr sz="850" b="1" dirty="0">
                <a:solidFill>
                  <a:srgbClr val="8200FF"/>
                </a:solidFill>
                <a:latin typeface="Arial"/>
                <a:cs typeface="Arial"/>
              </a:rPr>
              <a:t>Flash</a:t>
            </a:r>
            <a:endParaRPr sz="85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964660" y="4841900"/>
            <a:ext cx="262255" cy="801370"/>
          </a:xfrm>
          <a:custGeom>
            <a:avLst/>
            <a:gdLst/>
            <a:ahLst/>
            <a:cxnLst/>
            <a:rect l="l" t="t" r="r" b="b"/>
            <a:pathLst>
              <a:path w="262254" h="801370">
                <a:moveTo>
                  <a:pt x="261708" y="0"/>
                </a:moveTo>
                <a:lnTo>
                  <a:pt x="0" y="0"/>
                </a:lnTo>
                <a:lnTo>
                  <a:pt x="0" y="801039"/>
                </a:lnTo>
                <a:lnTo>
                  <a:pt x="261708" y="801039"/>
                </a:lnTo>
                <a:lnTo>
                  <a:pt x="261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441246" y="2721041"/>
            <a:ext cx="785495" cy="1864995"/>
          </a:xfrm>
          <a:custGeom>
            <a:avLst/>
            <a:gdLst/>
            <a:ahLst/>
            <a:cxnLst/>
            <a:rect l="l" t="t" r="r" b="b"/>
            <a:pathLst>
              <a:path w="785495" h="1864995">
                <a:moveTo>
                  <a:pt x="785140" y="0"/>
                </a:moveTo>
                <a:lnTo>
                  <a:pt x="0" y="0"/>
                </a:lnTo>
                <a:lnTo>
                  <a:pt x="0" y="1864805"/>
                </a:lnTo>
                <a:lnTo>
                  <a:pt x="785140" y="1864805"/>
                </a:lnTo>
                <a:lnTo>
                  <a:pt x="7851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441246" y="2721041"/>
            <a:ext cx="785495" cy="1864995"/>
          </a:xfrm>
          <a:custGeom>
            <a:avLst/>
            <a:gdLst/>
            <a:ahLst/>
            <a:cxnLst/>
            <a:rect l="l" t="t" r="r" b="b"/>
            <a:pathLst>
              <a:path w="785495" h="1864995">
                <a:moveTo>
                  <a:pt x="785140" y="0"/>
                </a:moveTo>
                <a:lnTo>
                  <a:pt x="0" y="0"/>
                </a:lnTo>
                <a:lnTo>
                  <a:pt x="0" y="1864805"/>
                </a:lnTo>
                <a:lnTo>
                  <a:pt x="785140" y="1864805"/>
                </a:lnTo>
                <a:lnTo>
                  <a:pt x="785140" y="0"/>
                </a:lnTo>
                <a:close/>
              </a:path>
            </a:pathLst>
          </a:custGeom>
          <a:ln w="2220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512161" y="4841900"/>
            <a:ext cx="262255" cy="801370"/>
          </a:xfrm>
          <a:custGeom>
            <a:avLst/>
            <a:gdLst/>
            <a:ahLst/>
            <a:cxnLst/>
            <a:rect l="l" t="t" r="r" b="b"/>
            <a:pathLst>
              <a:path w="262255" h="801370">
                <a:moveTo>
                  <a:pt x="261708" y="0"/>
                </a:moveTo>
                <a:lnTo>
                  <a:pt x="0" y="0"/>
                </a:lnTo>
                <a:lnTo>
                  <a:pt x="0" y="801039"/>
                </a:lnTo>
                <a:lnTo>
                  <a:pt x="261708" y="801039"/>
                </a:lnTo>
                <a:lnTo>
                  <a:pt x="261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512177" y="4841693"/>
            <a:ext cx="262255" cy="801370"/>
          </a:xfrm>
          <a:custGeom>
            <a:avLst/>
            <a:gdLst/>
            <a:ahLst/>
            <a:cxnLst/>
            <a:rect l="l" t="t" r="r" b="b"/>
            <a:pathLst>
              <a:path w="262255" h="801370">
                <a:moveTo>
                  <a:pt x="261713" y="0"/>
                </a:moveTo>
                <a:lnTo>
                  <a:pt x="0" y="0"/>
                </a:lnTo>
                <a:lnTo>
                  <a:pt x="0" y="801087"/>
                </a:lnTo>
                <a:lnTo>
                  <a:pt x="261713" y="801087"/>
                </a:lnTo>
                <a:lnTo>
                  <a:pt x="261713" y="0"/>
                </a:lnTo>
                <a:close/>
              </a:path>
            </a:pathLst>
          </a:custGeom>
          <a:ln w="2220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2524266" y="4985604"/>
            <a:ext cx="245745" cy="53911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25400" marR="5080" indent="-13335">
              <a:lnSpc>
                <a:spcPts val="890"/>
              </a:lnSpc>
              <a:spcBef>
                <a:spcPts val="35"/>
              </a:spcBef>
            </a:pPr>
            <a:r>
              <a:rPr sz="850" b="1" spc="-35" dirty="0">
                <a:solidFill>
                  <a:srgbClr val="FF5F00"/>
                </a:solidFill>
                <a:latin typeface="Arial"/>
                <a:cs typeface="Arial"/>
              </a:rPr>
              <a:t>W</a:t>
            </a:r>
            <a:r>
              <a:rPr sz="850" b="1" spc="-5" dirty="0">
                <a:solidFill>
                  <a:srgbClr val="FF5F00"/>
                </a:solidFill>
                <a:latin typeface="Arial"/>
                <a:cs typeface="Arial"/>
              </a:rPr>
              <a:t>atchdog </a:t>
            </a:r>
            <a:r>
              <a:rPr sz="850" b="1" dirty="0">
                <a:solidFill>
                  <a:srgbClr val="FF5F00"/>
                </a:solidFill>
                <a:latin typeface="Arial"/>
                <a:cs typeface="Arial"/>
              </a:rPr>
              <a:t>Oscillator</a:t>
            </a:r>
            <a:endParaRPr sz="85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106498" y="4841900"/>
            <a:ext cx="274955" cy="801370"/>
          </a:xfrm>
          <a:custGeom>
            <a:avLst/>
            <a:gdLst/>
            <a:ahLst/>
            <a:cxnLst/>
            <a:rect l="l" t="t" r="r" b="b"/>
            <a:pathLst>
              <a:path w="274955" h="801370">
                <a:moveTo>
                  <a:pt x="274789" y="0"/>
                </a:moveTo>
                <a:lnTo>
                  <a:pt x="0" y="0"/>
                </a:lnTo>
                <a:lnTo>
                  <a:pt x="0" y="801039"/>
                </a:lnTo>
                <a:lnTo>
                  <a:pt x="274789" y="801039"/>
                </a:lnTo>
                <a:lnTo>
                  <a:pt x="2747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106524" y="4841693"/>
            <a:ext cx="274955" cy="801370"/>
          </a:xfrm>
          <a:custGeom>
            <a:avLst/>
            <a:gdLst/>
            <a:ahLst/>
            <a:cxnLst/>
            <a:rect l="l" t="t" r="r" b="b"/>
            <a:pathLst>
              <a:path w="274955" h="801370">
                <a:moveTo>
                  <a:pt x="274801" y="0"/>
                </a:moveTo>
                <a:lnTo>
                  <a:pt x="0" y="0"/>
                </a:lnTo>
                <a:lnTo>
                  <a:pt x="0" y="801087"/>
                </a:lnTo>
                <a:lnTo>
                  <a:pt x="274801" y="801087"/>
                </a:lnTo>
                <a:lnTo>
                  <a:pt x="274801" y="0"/>
                </a:lnTo>
                <a:close/>
              </a:path>
            </a:pathLst>
          </a:custGeom>
          <a:ln w="22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2131687" y="4985604"/>
            <a:ext cx="245745" cy="53911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30810" marR="5080" indent="-118745">
              <a:lnSpc>
                <a:spcPts val="890"/>
              </a:lnSpc>
              <a:spcBef>
                <a:spcPts val="35"/>
              </a:spcBef>
            </a:pPr>
            <a:r>
              <a:rPr sz="850" b="1" spc="-35" dirty="0">
                <a:solidFill>
                  <a:srgbClr val="FF5F00"/>
                </a:solidFill>
                <a:latin typeface="Arial"/>
                <a:cs typeface="Arial"/>
              </a:rPr>
              <a:t>W</a:t>
            </a:r>
            <a:r>
              <a:rPr sz="850" b="1" spc="-5" dirty="0">
                <a:solidFill>
                  <a:srgbClr val="FF5F00"/>
                </a:solidFill>
                <a:latin typeface="Arial"/>
                <a:cs typeface="Arial"/>
              </a:rPr>
              <a:t>atchdog </a:t>
            </a:r>
            <a:r>
              <a:rPr sz="850" b="1" dirty="0">
                <a:solidFill>
                  <a:srgbClr val="FF5F00"/>
                </a:solidFill>
                <a:latin typeface="Arial"/>
                <a:cs typeface="Arial"/>
              </a:rPr>
              <a:t>Timer</a:t>
            </a:r>
            <a:endParaRPr sz="85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904731" y="4841900"/>
            <a:ext cx="798195" cy="801370"/>
          </a:xfrm>
          <a:custGeom>
            <a:avLst/>
            <a:gdLst/>
            <a:ahLst/>
            <a:cxnLst/>
            <a:rect l="l" t="t" r="r" b="b"/>
            <a:pathLst>
              <a:path w="798195" h="801370">
                <a:moveTo>
                  <a:pt x="798207" y="0"/>
                </a:moveTo>
                <a:lnTo>
                  <a:pt x="0" y="0"/>
                </a:lnTo>
                <a:lnTo>
                  <a:pt x="0" y="801039"/>
                </a:lnTo>
                <a:lnTo>
                  <a:pt x="798207" y="801039"/>
                </a:lnTo>
                <a:lnTo>
                  <a:pt x="7982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904742" y="4841693"/>
            <a:ext cx="798830" cy="801370"/>
          </a:xfrm>
          <a:custGeom>
            <a:avLst/>
            <a:gdLst/>
            <a:ahLst/>
            <a:cxnLst/>
            <a:rect l="l" t="t" r="r" b="b"/>
            <a:pathLst>
              <a:path w="798829" h="801370">
                <a:moveTo>
                  <a:pt x="798217" y="0"/>
                </a:moveTo>
                <a:lnTo>
                  <a:pt x="0" y="0"/>
                </a:lnTo>
                <a:lnTo>
                  <a:pt x="0" y="801087"/>
                </a:lnTo>
                <a:lnTo>
                  <a:pt x="798217" y="801087"/>
                </a:lnTo>
                <a:lnTo>
                  <a:pt x="798217" y="0"/>
                </a:lnTo>
                <a:close/>
              </a:path>
            </a:pathLst>
          </a:custGeom>
          <a:ln w="2222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4292206" y="5098357"/>
            <a:ext cx="117475" cy="145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04139" algn="l"/>
              </a:tabLst>
            </a:pPr>
            <a:r>
              <a:rPr sz="850" b="1" u="heavy" spc="-5" dirty="0">
                <a:solidFill>
                  <a:srgbClr val="FF5F00"/>
                </a:solidFill>
                <a:latin typeface="Arial"/>
                <a:cs typeface="Arial"/>
              </a:rPr>
              <a:t> 	</a:t>
            </a:r>
            <a:endParaRPr sz="85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593183" y="5098357"/>
            <a:ext cx="248285" cy="145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34950" algn="l"/>
              </a:tabLst>
            </a:pPr>
            <a:r>
              <a:rPr sz="850" b="1" u="heavy" spc="-5" dirty="0">
                <a:solidFill>
                  <a:srgbClr val="FF5F00"/>
                </a:solidFill>
                <a:latin typeface="Arial"/>
                <a:cs typeface="Arial"/>
              </a:rPr>
              <a:t> 	</a:t>
            </a:r>
            <a:endParaRPr sz="85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005608" y="4970022"/>
            <a:ext cx="589915" cy="530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</a:pPr>
            <a:r>
              <a:rPr sz="850" b="1" spc="-5" dirty="0">
                <a:solidFill>
                  <a:srgbClr val="FF5F00"/>
                </a:solidFill>
                <a:latin typeface="Arial"/>
                <a:cs typeface="Arial"/>
              </a:rPr>
              <a:t>Oscillator  </a:t>
            </a:r>
            <a:r>
              <a:rPr sz="850" b="1" spc="-10" dirty="0">
                <a:solidFill>
                  <a:srgbClr val="FF5F00"/>
                </a:solidFill>
                <a:latin typeface="Arial"/>
                <a:cs typeface="Arial"/>
              </a:rPr>
              <a:t>Circuits/  Clock  </a:t>
            </a:r>
            <a:r>
              <a:rPr sz="850" b="1" spc="-5" dirty="0">
                <a:solidFill>
                  <a:srgbClr val="FF5F00"/>
                </a:solidFill>
                <a:latin typeface="Arial"/>
                <a:cs typeface="Arial"/>
              </a:rPr>
              <a:t>Generation</a:t>
            </a:r>
            <a:endParaRPr sz="85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106523" y="3778212"/>
            <a:ext cx="667385" cy="801370"/>
          </a:xfrm>
          <a:custGeom>
            <a:avLst/>
            <a:gdLst/>
            <a:ahLst/>
            <a:cxnLst/>
            <a:rect l="l" t="t" r="r" b="b"/>
            <a:pathLst>
              <a:path w="667385" h="801370">
                <a:moveTo>
                  <a:pt x="667346" y="0"/>
                </a:moveTo>
                <a:lnTo>
                  <a:pt x="0" y="0"/>
                </a:lnTo>
                <a:lnTo>
                  <a:pt x="0" y="801039"/>
                </a:lnTo>
                <a:lnTo>
                  <a:pt x="667346" y="801039"/>
                </a:lnTo>
                <a:lnTo>
                  <a:pt x="6673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106535" y="3777952"/>
            <a:ext cx="667385" cy="801370"/>
          </a:xfrm>
          <a:custGeom>
            <a:avLst/>
            <a:gdLst/>
            <a:ahLst/>
            <a:cxnLst/>
            <a:rect l="l" t="t" r="r" b="b"/>
            <a:pathLst>
              <a:path w="667385" h="801370">
                <a:moveTo>
                  <a:pt x="667355" y="0"/>
                </a:moveTo>
                <a:lnTo>
                  <a:pt x="0" y="0"/>
                </a:lnTo>
                <a:lnTo>
                  <a:pt x="0" y="801087"/>
                </a:lnTo>
                <a:lnTo>
                  <a:pt x="667355" y="801087"/>
                </a:lnTo>
                <a:lnTo>
                  <a:pt x="667355" y="0"/>
                </a:lnTo>
                <a:close/>
              </a:path>
            </a:pathLst>
          </a:custGeom>
          <a:ln w="222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420577" y="5235676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91596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381288" y="5209603"/>
            <a:ext cx="52705" cy="66040"/>
          </a:xfrm>
          <a:custGeom>
            <a:avLst/>
            <a:gdLst/>
            <a:ahLst/>
            <a:cxnLst/>
            <a:rect l="l" t="t" r="r" b="b"/>
            <a:pathLst>
              <a:path w="52705" h="66039">
                <a:moveTo>
                  <a:pt x="52349" y="0"/>
                </a:moveTo>
                <a:lnTo>
                  <a:pt x="0" y="26263"/>
                </a:lnTo>
                <a:lnTo>
                  <a:pt x="52349" y="65646"/>
                </a:lnTo>
                <a:lnTo>
                  <a:pt x="52349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10382" y="4106506"/>
            <a:ext cx="131445" cy="144780"/>
          </a:xfrm>
          <a:custGeom>
            <a:avLst/>
            <a:gdLst/>
            <a:ahLst/>
            <a:cxnLst/>
            <a:rect l="l" t="t" r="r" b="b"/>
            <a:pathLst>
              <a:path w="131445" h="144779">
                <a:moveTo>
                  <a:pt x="26162" y="0"/>
                </a:moveTo>
                <a:lnTo>
                  <a:pt x="0" y="65671"/>
                </a:lnTo>
                <a:lnTo>
                  <a:pt x="26162" y="144475"/>
                </a:lnTo>
                <a:lnTo>
                  <a:pt x="26162" y="105079"/>
                </a:lnTo>
                <a:lnTo>
                  <a:pt x="111229" y="105079"/>
                </a:lnTo>
                <a:lnTo>
                  <a:pt x="130860" y="65671"/>
                </a:lnTo>
                <a:lnTo>
                  <a:pt x="115153" y="39395"/>
                </a:lnTo>
                <a:lnTo>
                  <a:pt x="26162" y="39395"/>
                </a:lnTo>
                <a:lnTo>
                  <a:pt x="26162" y="0"/>
                </a:lnTo>
                <a:close/>
              </a:path>
              <a:path w="131445" h="144779">
                <a:moveTo>
                  <a:pt x="111229" y="105079"/>
                </a:moveTo>
                <a:lnTo>
                  <a:pt x="91605" y="105079"/>
                </a:lnTo>
                <a:lnTo>
                  <a:pt x="91605" y="144475"/>
                </a:lnTo>
                <a:lnTo>
                  <a:pt x="111229" y="105079"/>
                </a:lnTo>
                <a:close/>
              </a:path>
              <a:path w="131445" h="144779">
                <a:moveTo>
                  <a:pt x="91605" y="0"/>
                </a:moveTo>
                <a:lnTo>
                  <a:pt x="91605" y="39395"/>
                </a:lnTo>
                <a:lnTo>
                  <a:pt x="115153" y="39395"/>
                </a:lnTo>
                <a:lnTo>
                  <a:pt x="91605" y="0"/>
                </a:lnTo>
                <a:close/>
              </a:path>
            </a:pathLst>
          </a:custGeom>
          <a:solidFill>
            <a:srgbClr val="C7C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310391" y="4106270"/>
            <a:ext cx="131445" cy="144780"/>
          </a:xfrm>
          <a:custGeom>
            <a:avLst/>
            <a:gdLst/>
            <a:ahLst/>
            <a:cxnLst/>
            <a:rect l="l" t="t" r="r" b="b"/>
            <a:pathLst>
              <a:path w="131445" h="144779">
                <a:moveTo>
                  <a:pt x="91608" y="105074"/>
                </a:moveTo>
                <a:lnTo>
                  <a:pt x="91608" y="144441"/>
                </a:lnTo>
                <a:lnTo>
                  <a:pt x="130851" y="65674"/>
                </a:lnTo>
                <a:lnTo>
                  <a:pt x="91608" y="0"/>
                </a:lnTo>
                <a:lnTo>
                  <a:pt x="91608" y="39400"/>
                </a:lnTo>
                <a:lnTo>
                  <a:pt x="26176" y="39400"/>
                </a:lnTo>
                <a:lnTo>
                  <a:pt x="26176" y="0"/>
                </a:lnTo>
                <a:lnTo>
                  <a:pt x="0" y="65674"/>
                </a:lnTo>
                <a:lnTo>
                  <a:pt x="26176" y="144441"/>
                </a:lnTo>
                <a:lnTo>
                  <a:pt x="26176" y="105074"/>
                </a:lnTo>
                <a:lnTo>
                  <a:pt x="91608" y="105074"/>
                </a:lnTo>
              </a:path>
            </a:pathLst>
          </a:custGeom>
          <a:ln w="2222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310382" y="3042831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26162" y="0"/>
                </a:moveTo>
                <a:lnTo>
                  <a:pt x="0" y="65646"/>
                </a:lnTo>
                <a:lnTo>
                  <a:pt x="26162" y="131317"/>
                </a:lnTo>
                <a:lnTo>
                  <a:pt x="26162" y="105041"/>
                </a:lnTo>
                <a:lnTo>
                  <a:pt x="107311" y="105041"/>
                </a:lnTo>
                <a:lnTo>
                  <a:pt x="130860" y="65646"/>
                </a:lnTo>
                <a:lnTo>
                  <a:pt x="115155" y="39382"/>
                </a:lnTo>
                <a:lnTo>
                  <a:pt x="26162" y="39382"/>
                </a:lnTo>
                <a:lnTo>
                  <a:pt x="26162" y="0"/>
                </a:lnTo>
                <a:close/>
              </a:path>
              <a:path w="131445" h="131444">
                <a:moveTo>
                  <a:pt x="107311" y="105041"/>
                </a:moveTo>
                <a:lnTo>
                  <a:pt x="91605" y="105041"/>
                </a:lnTo>
                <a:lnTo>
                  <a:pt x="91605" y="131317"/>
                </a:lnTo>
                <a:lnTo>
                  <a:pt x="107311" y="105041"/>
                </a:lnTo>
                <a:close/>
              </a:path>
              <a:path w="131445" h="131444">
                <a:moveTo>
                  <a:pt x="91605" y="0"/>
                </a:moveTo>
                <a:lnTo>
                  <a:pt x="91605" y="39382"/>
                </a:lnTo>
                <a:lnTo>
                  <a:pt x="115155" y="39382"/>
                </a:lnTo>
                <a:lnTo>
                  <a:pt x="91605" y="0"/>
                </a:lnTo>
                <a:close/>
              </a:path>
            </a:pathLst>
          </a:custGeom>
          <a:solidFill>
            <a:srgbClr val="C7C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310391" y="3042518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91608" y="105074"/>
                </a:moveTo>
                <a:lnTo>
                  <a:pt x="91608" y="131360"/>
                </a:lnTo>
                <a:lnTo>
                  <a:pt x="130851" y="65674"/>
                </a:lnTo>
                <a:lnTo>
                  <a:pt x="91608" y="0"/>
                </a:lnTo>
                <a:lnTo>
                  <a:pt x="91608" y="39400"/>
                </a:lnTo>
                <a:lnTo>
                  <a:pt x="26176" y="39400"/>
                </a:lnTo>
                <a:lnTo>
                  <a:pt x="26176" y="0"/>
                </a:lnTo>
                <a:lnTo>
                  <a:pt x="0" y="65674"/>
                </a:lnTo>
                <a:lnTo>
                  <a:pt x="26176" y="131360"/>
                </a:lnTo>
                <a:lnTo>
                  <a:pt x="26176" y="105074"/>
                </a:lnTo>
                <a:lnTo>
                  <a:pt x="91608" y="105074"/>
                </a:lnTo>
              </a:path>
            </a:pathLst>
          </a:custGeom>
          <a:ln w="2222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1637611" y="3551890"/>
            <a:ext cx="253365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50" b="1" spc="-5" dirty="0">
                <a:solidFill>
                  <a:srgbClr val="231F20"/>
                </a:solidFill>
                <a:latin typeface="Arial"/>
                <a:cs typeface="Arial"/>
              </a:rPr>
              <a:t>VCC</a:t>
            </a:r>
            <a:endParaRPr sz="85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645589" y="4288349"/>
            <a:ext cx="265430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50" b="1" spc="-5" dirty="0">
                <a:solidFill>
                  <a:srgbClr val="231F20"/>
                </a:solidFill>
                <a:latin typeface="Arial"/>
                <a:cs typeface="Arial"/>
              </a:rPr>
              <a:t>GND</a:t>
            </a:r>
            <a:endParaRPr sz="850">
              <a:latin typeface="Arial"/>
              <a:cs typeface="Arial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512161" y="2544775"/>
            <a:ext cx="262255" cy="970915"/>
          </a:xfrm>
          <a:custGeom>
            <a:avLst/>
            <a:gdLst/>
            <a:ahLst/>
            <a:cxnLst/>
            <a:rect l="l" t="t" r="r" b="b"/>
            <a:pathLst>
              <a:path w="262255" h="970914">
                <a:moveTo>
                  <a:pt x="261708" y="0"/>
                </a:moveTo>
                <a:lnTo>
                  <a:pt x="0" y="0"/>
                </a:lnTo>
                <a:lnTo>
                  <a:pt x="0" y="970788"/>
                </a:lnTo>
                <a:lnTo>
                  <a:pt x="261708" y="970788"/>
                </a:lnTo>
                <a:lnTo>
                  <a:pt x="261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512177" y="2544463"/>
            <a:ext cx="262255" cy="970915"/>
          </a:xfrm>
          <a:custGeom>
            <a:avLst/>
            <a:gdLst/>
            <a:ahLst/>
            <a:cxnLst/>
            <a:rect l="l" t="t" r="r" b="b"/>
            <a:pathLst>
              <a:path w="262255" h="970914">
                <a:moveTo>
                  <a:pt x="261713" y="0"/>
                </a:moveTo>
                <a:lnTo>
                  <a:pt x="0" y="0"/>
                </a:lnTo>
                <a:lnTo>
                  <a:pt x="0" y="970835"/>
                </a:lnTo>
                <a:lnTo>
                  <a:pt x="261713" y="970835"/>
                </a:lnTo>
                <a:lnTo>
                  <a:pt x="261713" y="0"/>
                </a:lnTo>
                <a:close/>
              </a:path>
            </a:pathLst>
          </a:custGeom>
          <a:ln w="2220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2536127" y="2809136"/>
            <a:ext cx="218440" cy="4870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770"/>
              </a:lnSpc>
            </a:pPr>
            <a:r>
              <a:rPr sz="700" b="1" dirty="0">
                <a:solidFill>
                  <a:srgbClr val="231F20"/>
                </a:solidFill>
                <a:latin typeface="Arial"/>
                <a:cs typeface="Arial"/>
              </a:rPr>
              <a:t>P</a:t>
            </a:r>
            <a:r>
              <a:rPr sz="700" b="1" spc="-15" dirty="0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sz="700" b="1" dirty="0">
                <a:solidFill>
                  <a:srgbClr val="231F20"/>
                </a:solidFill>
                <a:latin typeface="Arial"/>
                <a:cs typeface="Arial"/>
              </a:rPr>
              <a:t>OGRAM</a:t>
            </a:r>
            <a:endParaRPr sz="700">
              <a:latin typeface="Arial"/>
              <a:cs typeface="Arial"/>
            </a:endParaRPr>
          </a:p>
          <a:p>
            <a:pPr marL="3175" algn="ctr">
              <a:lnSpc>
                <a:spcPts val="830"/>
              </a:lnSpc>
            </a:pPr>
            <a:r>
              <a:rPr sz="700" b="1" dirty="0">
                <a:solidFill>
                  <a:srgbClr val="231F20"/>
                </a:solidFill>
                <a:latin typeface="Arial"/>
                <a:cs typeface="Arial"/>
              </a:rPr>
              <a:t>LOGIC</a:t>
            </a:r>
            <a:endParaRPr sz="700">
              <a:latin typeface="Arial"/>
              <a:cs typeface="Arial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106498" y="2544775"/>
            <a:ext cx="274955" cy="970915"/>
          </a:xfrm>
          <a:custGeom>
            <a:avLst/>
            <a:gdLst/>
            <a:ahLst/>
            <a:cxnLst/>
            <a:rect l="l" t="t" r="r" b="b"/>
            <a:pathLst>
              <a:path w="274955" h="970914">
                <a:moveTo>
                  <a:pt x="274789" y="0"/>
                </a:moveTo>
                <a:lnTo>
                  <a:pt x="0" y="0"/>
                </a:lnTo>
                <a:lnTo>
                  <a:pt x="0" y="970788"/>
                </a:lnTo>
                <a:lnTo>
                  <a:pt x="274789" y="970788"/>
                </a:lnTo>
                <a:lnTo>
                  <a:pt x="2747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106524" y="2544463"/>
            <a:ext cx="274955" cy="970915"/>
          </a:xfrm>
          <a:custGeom>
            <a:avLst/>
            <a:gdLst/>
            <a:ahLst/>
            <a:cxnLst/>
            <a:rect l="l" t="t" r="r" b="b"/>
            <a:pathLst>
              <a:path w="274955" h="970914">
                <a:moveTo>
                  <a:pt x="274801" y="0"/>
                </a:moveTo>
                <a:lnTo>
                  <a:pt x="0" y="0"/>
                </a:lnTo>
                <a:lnTo>
                  <a:pt x="0" y="970835"/>
                </a:lnTo>
                <a:lnTo>
                  <a:pt x="274801" y="970835"/>
                </a:lnTo>
                <a:lnTo>
                  <a:pt x="274801" y="0"/>
                </a:lnTo>
                <a:close/>
              </a:path>
            </a:pathLst>
          </a:custGeom>
          <a:ln w="2220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2181718" y="2592833"/>
            <a:ext cx="132715" cy="87439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915"/>
              </a:lnSpc>
            </a:pPr>
            <a:r>
              <a:rPr sz="850" b="1" dirty="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sz="850" b="1" spc="-5" dirty="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sz="850" b="1" spc="-20" dirty="0">
                <a:solidFill>
                  <a:srgbClr val="231F20"/>
                </a:solidFill>
                <a:latin typeface="Arial"/>
                <a:cs typeface="Arial"/>
              </a:rPr>
              <a:t>b</a:t>
            </a:r>
            <a:r>
              <a:rPr sz="850" b="1" dirty="0">
                <a:solidFill>
                  <a:srgbClr val="231F20"/>
                </a:solidFill>
                <a:latin typeface="Arial"/>
                <a:cs typeface="Arial"/>
              </a:rPr>
              <a:t>ugWIRE</a:t>
            </a:r>
            <a:r>
              <a:rPr sz="850" b="1" spc="-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850" b="1" dirty="0">
                <a:solidFill>
                  <a:srgbClr val="231F20"/>
                </a:solidFill>
                <a:latin typeface="Arial"/>
                <a:cs typeface="Arial"/>
              </a:rPr>
              <a:t>fuse</a:t>
            </a:r>
            <a:endParaRPr sz="850">
              <a:latin typeface="Arial"/>
              <a:cs typeface="Arial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6555651" y="2911233"/>
            <a:ext cx="523875" cy="0"/>
          </a:xfrm>
          <a:custGeom>
            <a:avLst/>
            <a:gdLst/>
            <a:ahLst/>
            <a:cxnLst/>
            <a:rect l="l" t="t" r="r" b="b"/>
            <a:pathLst>
              <a:path w="523875">
                <a:moveTo>
                  <a:pt x="523404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052868" y="2872104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0" y="0"/>
                </a:moveTo>
                <a:lnTo>
                  <a:pt x="0" y="13144"/>
                </a:lnTo>
                <a:lnTo>
                  <a:pt x="13080" y="26289"/>
                </a:lnTo>
                <a:lnTo>
                  <a:pt x="13080" y="65671"/>
                </a:lnTo>
                <a:lnTo>
                  <a:pt x="0" y="78790"/>
                </a:lnTo>
                <a:lnTo>
                  <a:pt x="0" y="91935"/>
                </a:lnTo>
                <a:lnTo>
                  <a:pt x="91605" y="39420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490182" y="2872104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91630" y="0"/>
                </a:moveTo>
                <a:lnTo>
                  <a:pt x="0" y="39420"/>
                </a:lnTo>
                <a:lnTo>
                  <a:pt x="91630" y="91935"/>
                </a:lnTo>
                <a:lnTo>
                  <a:pt x="78511" y="78790"/>
                </a:lnTo>
                <a:lnTo>
                  <a:pt x="78511" y="13144"/>
                </a:lnTo>
                <a:lnTo>
                  <a:pt x="9163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490182" y="4999482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91630" y="0"/>
                </a:moveTo>
                <a:lnTo>
                  <a:pt x="0" y="39395"/>
                </a:lnTo>
                <a:lnTo>
                  <a:pt x="91630" y="91935"/>
                </a:lnTo>
                <a:lnTo>
                  <a:pt x="78511" y="78803"/>
                </a:lnTo>
                <a:lnTo>
                  <a:pt x="78511" y="13157"/>
                </a:lnTo>
                <a:lnTo>
                  <a:pt x="9163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52868" y="4999482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0" y="0"/>
                </a:moveTo>
                <a:lnTo>
                  <a:pt x="0" y="13157"/>
                </a:lnTo>
                <a:lnTo>
                  <a:pt x="13080" y="26263"/>
                </a:lnTo>
                <a:lnTo>
                  <a:pt x="13080" y="65671"/>
                </a:lnTo>
                <a:lnTo>
                  <a:pt x="0" y="78803"/>
                </a:lnTo>
                <a:lnTo>
                  <a:pt x="0" y="91935"/>
                </a:lnTo>
                <a:lnTo>
                  <a:pt x="91605" y="39395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233985" y="5235669"/>
            <a:ext cx="1845310" cy="538480"/>
          </a:xfrm>
          <a:custGeom>
            <a:avLst/>
            <a:gdLst/>
            <a:ahLst/>
            <a:cxnLst/>
            <a:rect l="l" t="t" r="r" b="b"/>
            <a:pathLst>
              <a:path w="1845309" h="538479">
                <a:moveTo>
                  <a:pt x="1845071" y="210116"/>
                </a:moveTo>
                <a:lnTo>
                  <a:pt x="1452495" y="210116"/>
                </a:lnTo>
                <a:lnTo>
                  <a:pt x="1452495" y="538444"/>
                </a:lnTo>
                <a:lnTo>
                  <a:pt x="52353" y="538444"/>
                </a:lnTo>
                <a:lnTo>
                  <a:pt x="52353" y="0"/>
                </a:lnTo>
                <a:lnTo>
                  <a:pt x="0" y="0"/>
                </a:lnTo>
              </a:path>
            </a:pathLst>
          </a:custGeom>
          <a:ln w="2224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052868" y="5393435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0" y="0"/>
                </a:moveTo>
                <a:lnTo>
                  <a:pt x="0" y="13131"/>
                </a:lnTo>
                <a:lnTo>
                  <a:pt x="13080" y="26276"/>
                </a:lnTo>
                <a:lnTo>
                  <a:pt x="13080" y="65684"/>
                </a:lnTo>
                <a:lnTo>
                  <a:pt x="0" y="78803"/>
                </a:lnTo>
                <a:lnTo>
                  <a:pt x="0" y="91947"/>
                </a:lnTo>
                <a:lnTo>
                  <a:pt x="91605" y="52527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155450" y="5196459"/>
            <a:ext cx="104775" cy="92075"/>
          </a:xfrm>
          <a:custGeom>
            <a:avLst/>
            <a:gdLst/>
            <a:ahLst/>
            <a:cxnLst/>
            <a:rect l="l" t="t" r="r" b="b"/>
            <a:pathLst>
              <a:path w="104775" h="92075">
                <a:moveTo>
                  <a:pt x="104686" y="0"/>
                </a:moveTo>
                <a:lnTo>
                  <a:pt x="0" y="39408"/>
                </a:lnTo>
                <a:lnTo>
                  <a:pt x="104686" y="91935"/>
                </a:lnTo>
                <a:lnTo>
                  <a:pt x="91605" y="78790"/>
                </a:lnTo>
                <a:lnTo>
                  <a:pt x="91605" y="13144"/>
                </a:lnTo>
                <a:lnTo>
                  <a:pt x="104686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233985" y="4171941"/>
            <a:ext cx="1845310" cy="604520"/>
          </a:xfrm>
          <a:custGeom>
            <a:avLst/>
            <a:gdLst/>
            <a:ahLst/>
            <a:cxnLst/>
            <a:rect l="l" t="t" r="r" b="b"/>
            <a:pathLst>
              <a:path w="1845309" h="604520">
                <a:moveTo>
                  <a:pt x="1845071" y="275802"/>
                </a:moveTo>
                <a:lnTo>
                  <a:pt x="1517937" y="275802"/>
                </a:lnTo>
                <a:lnTo>
                  <a:pt x="1517937" y="604108"/>
                </a:lnTo>
                <a:lnTo>
                  <a:pt x="52353" y="604108"/>
                </a:lnTo>
                <a:lnTo>
                  <a:pt x="52353" y="0"/>
                </a:lnTo>
                <a:lnTo>
                  <a:pt x="0" y="0"/>
                </a:lnTo>
              </a:path>
            </a:pathLst>
          </a:custGeom>
          <a:ln w="2224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052868" y="4395406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0" y="0"/>
                </a:moveTo>
                <a:lnTo>
                  <a:pt x="0" y="13144"/>
                </a:lnTo>
                <a:lnTo>
                  <a:pt x="13080" y="26263"/>
                </a:lnTo>
                <a:lnTo>
                  <a:pt x="13080" y="65658"/>
                </a:lnTo>
                <a:lnTo>
                  <a:pt x="0" y="78790"/>
                </a:lnTo>
                <a:lnTo>
                  <a:pt x="0" y="91909"/>
                </a:lnTo>
                <a:lnTo>
                  <a:pt x="91605" y="52539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155450" y="4132757"/>
            <a:ext cx="104775" cy="92075"/>
          </a:xfrm>
          <a:custGeom>
            <a:avLst/>
            <a:gdLst/>
            <a:ahLst/>
            <a:cxnLst/>
            <a:rect l="l" t="t" r="r" b="b"/>
            <a:pathLst>
              <a:path w="104775" h="92075">
                <a:moveTo>
                  <a:pt x="104686" y="0"/>
                </a:moveTo>
                <a:lnTo>
                  <a:pt x="0" y="39395"/>
                </a:lnTo>
                <a:lnTo>
                  <a:pt x="104686" y="91935"/>
                </a:lnTo>
                <a:lnTo>
                  <a:pt x="91605" y="78790"/>
                </a:lnTo>
                <a:lnTo>
                  <a:pt x="91605" y="13144"/>
                </a:lnTo>
                <a:lnTo>
                  <a:pt x="104686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024602" y="2451583"/>
            <a:ext cx="3372485" cy="197485"/>
          </a:xfrm>
          <a:custGeom>
            <a:avLst/>
            <a:gdLst/>
            <a:ahLst/>
            <a:cxnLst/>
            <a:rect l="l" t="t" r="r" b="b"/>
            <a:pathLst>
              <a:path w="3372484" h="197485">
                <a:moveTo>
                  <a:pt x="0" y="197001"/>
                </a:moveTo>
                <a:lnTo>
                  <a:pt x="0" y="0"/>
                </a:lnTo>
                <a:lnTo>
                  <a:pt x="3372367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985334" y="2622588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26162" y="0"/>
                </a:moveTo>
                <a:lnTo>
                  <a:pt x="0" y="0"/>
                </a:lnTo>
                <a:lnTo>
                  <a:pt x="39255" y="91935"/>
                </a:lnTo>
                <a:lnTo>
                  <a:pt x="84113" y="13157"/>
                </a:lnTo>
                <a:lnTo>
                  <a:pt x="39255" y="13157"/>
                </a:lnTo>
                <a:lnTo>
                  <a:pt x="26162" y="0"/>
                </a:lnTo>
                <a:close/>
              </a:path>
              <a:path w="92075" h="92075">
                <a:moveTo>
                  <a:pt x="91605" y="0"/>
                </a:moveTo>
                <a:lnTo>
                  <a:pt x="65417" y="0"/>
                </a:lnTo>
                <a:lnTo>
                  <a:pt x="52349" y="13157"/>
                </a:lnTo>
                <a:lnTo>
                  <a:pt x="84113" y="13157"/>
                </a:lnTo>
                <a:lnTo>
                  <a:pt x="9160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523975" y="5222747"/>
            <a:ext cx="39370" cy="39370"/>
          </a:xfrm>
          <a:custGeom>
            <a:avLst/>
            <a:gdLst/>
            <a:ahLst/>
            <a:cxnLst/>
            <a:rect l="l" t="t" r="r" b="b"/>
            <a:pathLst>
              <a:path w="39370" h="39370">
                <a:moveTo>
                  <a:pt x="26149" y="0"/>
                </a:moveTo>
                <a:lnTo>
                  <a:pt x="0" y="13119"/>
                </a:lnTo>
                <a:lnTo>
                  <a:pt x="26149" y="39382"/>
                </a:lnTo>
                <a:lnTo>
                  <a:pt x="39243" y="13119"/>
                </a:lnTo>
                <a:lnTo>
                  <a:pt x="26149" y="0"/>
                </a:lnTo>
                <a:close/>
              </a:path>
            </a:pathLst>
          </a:custGeom>
          <a:solidFill>
            <a:srgbClr val="4242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523981" y="5222531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70" h="40004">
                <a:moveTo>
                  <a:pt x="26143" y="0"/>
                </a:moveTo>
                <a:lnTo>
                  <a:pt x="0" y="13148"/>
                </a:lnTo>
                <a:lnTo>
                  <a:pt x="26143" y="39411"/>
                </a:lnTo>
                <a:lnTo>
                  <a:pt x="39232" y="13148"/>
                </a:lnTo>
                <a:lnTo>
                  <a:pt x="26143" y="0"/>
                </a:lnTo>
              </a:path>
            </a:pathLst>
          </a:custGeom>
          <a:ln w="2222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523975" y="3095370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70" h="40005">
                <a:moveTo>
                  <a:pt x="26149" y="0"/>
                </a:moveTo>
                <a:lnTo>
                  <a:pt x="0" y="13093"/>
                </a:lnTo>
                <a:lnTo>
                  <a:pt x="26149" y="39395"/>
                </a:lnTo>
                <a:lnTo>
                  <a:pt x="39243" y="13093"/>
                </a:lnTo>
                <a:lnTo>
                  <a:pt x="26149" y="0"/>
                </a:lnTo>
                <a:close/>
              </a:path>
            </a:pathLst>
          </a:custGeom>
          <a:solidFill>
            <a:srgbClr val="4242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523981" y="3095066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70" h="40005">
                <a:moveTo>
                  <a:pt x="26143" y="0"/>
                </a:moveTo>
                <a:lnTo>
                  <a:pt x="0" y="13148"/>
                </a:lnTo>
                <a:lnTo>
                  <a:pt x="26143" y="39422"/>
                </a:lnTo>
                <a:lnTo>
                  <a:pt x="39232" y="13148"/>
                </a:lnTo>
                <a:lnTo>
                  <a:pt x="26143" y="0"/>
                </a:lnTo>
              </a:path>
            </a:pathLst>
          </a:custGeom>
          <a:ln w="2222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998452" y="2477830"/>
            <a:ext cx="66040" cy="66040"/>
          </a:xfrm>
          <a:custGeom>
            <a:avLst/>
            <a:gdLst/>
            <a:ahLst/>
            <a:cxnLst/>
            <a:rect l="l" t="t" r="r" b="b"/>
            <a:pathLst>
              <a:path w="66039" h="66039">
                <a:moveTo>
                  <a:pt x="65431" y="65674"/>
                </a:moveTo>
                <a:lnTo>
                  <a:pt x="0" y="0"/>
                </a:lnTo>
              </a:path>
            </a:pathLst>
          </a:custGeom>
          <a:ln w="2222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4900524" y="2460180"/>
            <a:ext cx="74930" cy="122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-5" dirty="0">
                <a:solidFill>
                  <a:srgbClr val="231F20"/>
                </a:solidFill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5691975" y="4776021"/>
            <a:ext cx="327660" cy="459740"/>
          </a:xfrm>
          <a:custGeom>
            <a:avLst/>
            <a:gdLst/>
            <a:ahLst/>
            <a:cxnLst/>
            <a:rect l="l" t="t" r="r" b="b"/>
            <a:pathLst>
              <a:path w="327660" h="459739">
                <a:moveTo>
                  <a:pt x="0" y="459655"/>
                </a:moveTo>
                <a:lnTo>
                  <a:pt x="261713" y="459655"/>
                </a:lnTo>
                <a:lnTo>
                  <a:pt x="261713" y="65674"/>
                </a:lnTo>
                <a:lnTo>
                  <a:pt x="327144" y="0"/>
                </a:lnTo>
              </a:path>
            </a:pathLst>
          </a:custGeom>
          <a:ln w="2221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237397" y="4644683"/>
            <a:ext cx="0" cy="197485"/>
          </a:xfrm>
          <a:custGeom>
            <a:avLst/>
            <a:gdLst/>
            <a:ahLst/>
            <a:cxnLst/>
            <a:rect l="l" t="t" r="r" b="b"/>
            <a:pathLst>
              <a:path h="197485">
                <a:moveTo>
                  <a:pt x="0" y="197001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198090" y="4579251"/>
            <a:ext cx="92075" cy="79375"/>
          </a:xfrm>
          <a:custGeom>
            <a:avLst/>
            <a:gdLst/>
            <a:ahLst/>
            <a:cxnLst/>
            <a:rect l="l" t="t" r="r" b="b"/>
            <a:pathLst>
              <a:path w="92075" h="79375">
                <a:moveTo>
                  <a:pt x="39268" y="0"/>
                </a:moveTo>
                <a:lnTo>
                  <a:pt x="0" y="78816"/>
                </a:lnTo>
                <a:lnTo>
                  <a:pt x="13093" y="78816"/>
                </a:lnTo>
                <a:lnTo>
                  <a:pt x="26187" y="65671"/>
                </a:lnTo>
                <a:lnTo>
                  <a:pt x="82876" y="65671"/>
                </a:lnTo>
                <a:lnTo>
                  <a:pt x="39268" y="0"/>
                </a:lnTo>
                <a:close/>
              </a:path>
              <a:path w="92075" h="79375">
                <a:moveTo>
                  <a:pt x="82876" y="65671"/>
                </a:moveTo>
                <a:lnTo>
                  <a:pt x="65417" y="65671"/>
                </a:lnTo>
                <a:lnTo>
                  <a:pt x="78511" y="78816"/>
                </a:lnTo>
                <a:lnTo>
                  <a:pt x="91605" y="78816"/>
                </a:lnTo>
                <a:lnTo>
                  <a:pt x="82876" y="65671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756664" y="4665446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431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717344" y="4623777"/>
            <a:ext cx="118110" cy="0"/>
          </a:xfrm>
          <a:custGeom>
            <a:avLst/>
            <a:gdLst/>
            <a:ahLst/>
            <a:cxnLst/>
            <a:rect l="l" t="t" r="r" b="b"/>
            <a:pathLst>
              <a:path w="118110">
                <a:moveTo>
                  <a:pt x="0" y="0"/>
                </a:moveTo>
                <a:lnTo>
                  <a:pt x="117951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691144" y="4582109"/>
            <a:ext cx="170815" cy="0"/>
          </a:xfrm>
          <a:custGeom>
            <a:avLst/>
            <a:gdLst/>
            <a:ahLst/>
            <a:cxnLst/>
            <a:rect l="l" t="t" r="r" b="b"/>
            <a:pathLst>
              <a:path w="170814">
                <a:moveTo>
                  <a:pt x="0" y="0"/>
                </a:moveTo>
                <a:lnTo>
                  <a:pt x="170349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779402" y="4447743"/>
            <a:ext cx="327660" cy="130175"/>
          </a:xfrm>
          <a:custGeom>
            <a:avLst/>
            <a:gdLst/>
            <a:ahLst/>
            <a:cxnLst/>
            <a:rect l="l" t="t" r="r" b="b"/>
            <a:pathLst>
              <a:path w="327660" h="130175">
                <a:moveTo>
                  <a:pt x="327133" y="0"/>
                </a:moveTo>
                <a:lnTo>
                  <a:pt x="0" y="0"/>
                </a:lnTo>
                <a:lnTo>
                  <a:pt x="0" y="129936"/>
                </a:lnTo>
              </a:path>
            </a:pathLst>
          </a:custGeom>
          <a:ln w="2224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667879" y="3095370"/>
            <a:ext cx="26670" cy="40005"/>
          </a:xfrm>
          <a:custGeom>
            <a:avLst/>
            <a:gdLst/>
            <a:ahLst/>
            <a:cxnLst/>
            <a:rect l="l" t="t" r="r" b="b"/>
            <a:pathLst>
              <a:path w="26670" h="40005">
                <a:moveTo>
                  <a:pt x="13093" y="0"/>
                </a:moveTo>
                <a:lnTo>
                  <a:pt x="0" y="13093"/>
                </a:lnTo>
                <a:lnTo>
                  <a:pt x="13093" y="39395"/>
                </a:lnTo>
                <a:lnTo>
                  <a:pt x="26200" y="13093"/>
                </a:lnTo>
                <a:lnTo>
                  <a:pt x="13093" y="0"/>
                </a:lnTo>
                <a:close/>
              </a:path>
            </a:pathLst>
          </a:custGeom>
          <a:solidFill>
            <a:srgbClr val="4242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667907" y="3095066"/>
            <a:ext cx="26670" cy="40005"/>
          </a:xfrm>
          <a:custGeom>
            <a:avLst/>
            <a:gdLst/>
            <a:ahLst/>
            <a:cxnLst/>
            <a:rect l="l" t="t" r="r" b="b"/>
            <a:pathLst>
              <a:path w="26670" h="40005">
                <a:moveTo>
                  <a:pt x="13077" y="0"/>
                </a:moveTo>
                <a:lnTo>
                  <a:pt x="0" y="13148"/>
                </a:lnTo>
                <a:lnTo>
                  <a:pt x="13077" y="39422"/>
                </a:lnTo>
                <a:lnTo>
                  <a:pt x="26165" y="13148"/>
                </a:lnTo>
                <a:lnTo>
                  <a:pt x="13077" y="0"/>
                </a:lnTo>
              </a:path>
            </a:pathLst>
          </a:custGeom>
          <a:ln w="2221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233980" y="2582903"/>
            <a:ext cx="2316480" cy="525780"/>
          </a:xfrm>
          <a:custGeom>
            <a:avLst/>
            <a:gdLst/>
            <a:ahLst/>
            <a:cxnLst/>
            <a:rect l="l" t="t" r="r" b="b"/>
            <a:pathLst>
              <a:path w="2316479" h="525780">
                <a:moveTo>
                  <a:pt x="2316144" y="525307"/>
                </a:moveTo>
                <a:lnTo>
                  <a:pt x="2316144" y="0"/>
                </a:lnTo>
                <a:lnTo>
                  <a:pt x="52342" y="0"/>
                </a:lnTo>
                <a:lnTo>
                  <a:pt x="52342" y="393980"/>
                </a:lnTo>
                <a:lnTo>
                  <a:pt x="0" y="393980"/>
                </a:lnTo>
              </a:path>
            </a:pathLst>
          </a:custGeom>
          <a:ln w="2224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155450" y="2937776"/>
            <a:ext cx="104775" cy="92075"/>
          </a:xfrm>
          <a:custGeom>
            <a:avLst/>
            <a:gdLst/>
            <a:ahLst/>
            <a:cxnLst/>
            <a:rect l="l" t="t" r="r" b="b"/>
            <a:pathLst>
              <a:path w="104775" h="92075">
                <a:moveTo>
                  <a:pt x="104686" y="0"/>
                </a:moveTo>
                <a:lnTo>
                  <a:pt x="0" y="39408"/>
                </a:lnTo>
                <a:lnTo>
                  <a:pt x="104686" y="91909"/>
                </a:lnTo>
                <a:lnTo>
                  <a:pt x="91605" y="78803"/>
                </a:lnTo>
                <a:lnTo>
                  <a:pt x="91605" y="13119"/>
                </a:lnTo>
                <a:lnTo>
                  <a:pt x="104686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233974" y="3252673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>
                <a:moveTo>
                  <a:pt x="196304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155450" y="3200412"/>
            <a:ext cx="104775" cy="92075"/>
          </a:xfrm>
          <a:custGeom>
            <a:avLst/>
            <a:gdLst/>
            <a:ahLst/>
            <a:cxnLst/>
            <a:rect l="l" t="t" r="r" b="b"/>
            <a:pathLst>
              <a:path w="104775" h="92075">
                <a:moveTo>
                  <a:pt x="104686" y="0"/>
                </a:moveTo>
                <a:lnTo>
                  <a:pt x="0" y="52527"/>
                </a:lnTo>
                <a:lnTo>
                  <a:pt x="104686" y="91935"/>
                </a:lnTo>
                <a:lnTo>
                  <a:pt x="91605" y="78778"/>
                </a:lnTo>
                <a:lnTo>
                  <a:pt x="91605" y="13131"/>
                </a:lnTo>
                <a:lnTo>
                  <a:pt x="104686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4678331" y="1895655"/>
            <a:ext cx="265430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50" b="1" spc="-5" dirty="0">
                <a:solidFill>
                  <a:srgbClr val="231F20"/>
                </a:solidFill>
                <a:latin typeface="Arial"/>
                <a:cs typeface="Arial"/>
              </a:rPr>
              <a:t>GND</a:t>
            </a:r>
            <a:endParaRPr sz="850">
              <a:latin typeface="Arial"/>
              <a:cs typeface="Arial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3964661" y="3040439"/>
            <a:ext cx="262255" cy="2602865"/>
          </a:xfrm>
          <a:prstGeom prst="rect">
            <a:avLst/>
          </a:prstGeom>
          <a:ln w="22206">
            <a:solidFill>
              <a:srgbClr val="231F20"/>
            </a:solidFill>
          </a:ln>
        </p:spPr>
        <p:txBody>
          <a:bodyPr vert="vert270" wrap="square" lIns="0" tIns="50800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400"/>
              </a:spcBef>
              <a:tabLst>
                <a:tab pos="2284095" algn="l"/>
              </a:tabLst>
            </a:pPr>
            <a:r>
              <a:rPr sz="850" b="1" dirty="0">
                <a:solidFill>
                  <a:srgbClr val="8200FF"/>
                </a:solidFill>
                <a:latin typeface="Arial"/>
                <a:cs typeface="Arial"/>
              </a:rPr>
              <a:t>EEPROM	</a:t>
            </a:r>
            <a:r>
              <a:rPr sz="1275" b="1" spc="-7" baseline="6535" dirty="0">
                <a:solidFill>
                  <a:srgbClr val="231F20"/>
                </a:solidFill>
                <a:latin typeface="Arial"/>
                <a:cs typeface="Arial"/>
              </a:rPr>
              <a:t>AREF</a:t>
            </a:r>
            <a:endParaRPr sz="1275" baseline="6535" dirty="0">
              <a:latin typeface="Arial"/>
              <a:cs typeface="Arial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4160278" y="1877067"/>
            <a:ext cx="324485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50" b="1" spc="-65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sz="850" b="1" spc="-5" dirty="0">
                <a:solidFill>
                  <a:srgbClr val="231F20"/>
                </a:solidFill>
                <a:latin typeface="Arial"/>
                <a:cs typeface="Arial"/>
              </a:rPr>
              <a:t>VCC</a:t>
            </a:r>
            <a:endParaRPr sz="850">
              <a:latin typeface="Arial"/>
              <a:cs typeface="Arial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7667879" y="4159046"/>
            <a:ext cx="26670" cy="40005"/>
          </a:xfrm>
          <a:custGeom>
            <a:avLst/>
            <a:gdLst/>
            <a:ahLst/>
            <a:cxnLst/>
            <a:rect l="l" t="t" r="r" b="b"/>
            <a:pathLst>
              <a:path w="26670" h="40004">
                <a:moveTo>
                  <a:pt x="13093" y="0"/>
                </a:moveTo>
                <a:lnTo>
                  <a:pt x="0" y="13106"/>
                </a:lnTo>
                <a:lnTo>
                  <a:pt x="13093" y="39395"/>
                </a:lnTo>
                <a:lnTo>
                  <a:pt x="26200" y="13106"/>
                </a:lnTo>
                <a:lnTo>
                  <a:pt x="13093" y="0"/>
                </a:lnTo>
                <a:close/>
              </a:path>
            </a:pathLst>
          </a:custGeom>
          <a:solidFill>
            <a:srgbClr val="4242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667907" y="4158805"/>
            <a:ext cx="26670" cy="40005"/>
          </a:xfrm>
          <a:custGeom>
            <a:avLst/>
            <a:gdLst/>
            <a:ahLst/>
            <a:cxnLst/>
            <a:rect l="l" t="t" r="r" b="b"/>
            <a:pathLst>
              <a:path w="26670" h="40004">
                <a:moveTo>
                  <a:pt x="13077" y="0"/>
                </a:moveTo>
                <a:lnTo>
                  <a:pt x="0" y="13137"/>
                </a:lnTo>
                <a:lnTo>
                  <a:pt x="13077" y="39389"/>
                </a:lnTo>
                <a:lnTo>
                  <a:pt x="26165" y="13137"/>
                </a:lnTo>
                <a:lnTo>
                  <a:pt x="13077" y="0"/>
                </a:lnTo>
              </a:path>
            </a:pathLst>
          </a:custGeom>
          <a:ln w="2221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773895" y="5235676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596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852369" y="5209603"/>
            <a:ext cx="52705" cy="66040"/>
          </a:xfrm>
          <a:custGeom>
            <a:avLst/>
            <a:gdLst/>
            <a:ahLst/>
            <a:cxnLst/>
            <a:rect l="l" t="t" r="r" b="b"/>
            <a:pathLst>
              <a:path w="52705" h="66039">
                <a:moveTo>
                  <a:pt x="0" y="0"/>
                </a:moveTo>
                <a:lnTo>
                  <a:pt x="0" y="65646"/>
                </a:lnTo>
                <a:lnTo>
                  <a:pt x="52349" y="26263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226382" y="3581247"/>
            <a:ext cx="235585" cy="131445"/>
          </a:xfrm>
          <a:custGeom>
            <a:avLst/>
            <a:gdLst/>
            <a:ahLst/>
            <a:cxnLst/>
            <a:rect l="l" t="t" r="r" b="b"/>
            <a:pathLst>
              <a:path w="235585" h="131445">
                <a:moveTo>
                  <a:pt x="39242" y="0"/>
                </a:moveTo>
                <a:lnTo>
                  <a:pt x="0" y="65646"/>
                </a:lnTo>
                <a:lnTo>
                  <a:pt x="39242" y="131292"/>
                </a:lnTo>
                <a:lnTo>
                  <a:pt x="39242" y="91897"/>
                </a:lnTo>
                <a:lnTo>
                  <a:pt x="225072" y="91897"/>
                </a:lnTo>
                <a:lnTo>
                  <a:pt x="235534" y="65646"/>
                </a:lnTo>
                <a:lnTo>
                  <a:pt x="219833" y="26250"/>
                </a:lnTo>
                <a:lnTo>
                  <a:pt x="39242" y="26250"/>
                </a:lnTo>
                <a:lnTo>
                  <a:pt x="39242" y="0"/>
                </a:lnTo>
                <a:close/>
              </a:path>
              <a:path w="235585" h="131445">
                <a:moveTo>
                  <a:pt x="225072" y="91897"/>
                </a:moveTo>
                <a:lnTo>
                  <a:pt x="209372" y="91897"/>
                </a:lnTo>
                <a:lnTo>
                  <a:pt x="209372" y="131292"/>
                </a:lnTo>
                <a:lnTo>
                  <a:pt x="225072" y="91897"/>
                </a:lnTo>
                <a:close/>
              </a:path>
              <a:path w="235585" h="131445">
                <a:moveTo>
                  <a:pt x="209372" y="0"/>
                </a:moveTo>
                <a:lnTo>
                  <a:pt x="209372" y="26250"/>
                </a:lnTo>
                <a:lnTo>
                  <a:pt x="219833" y="26250"/>
                </a:lnTo>
                <a:lnTo>
                  <a:pt x="209372" y="0"/>
                </a:lnTo>
                <a:close/>
              </a:path>
            </a:pathLst>
          </a:custGeom>
          <a:solidFill>
            <a:srgbClr val="C7C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226407" y="3580976"/>
            <a:ext cx="235585" cy="131445"/>
          </a:xfrm>
          <a:custGeom>
            <a:avLst/>
            <a:gdLst/>
            <a:ahLst/>
            <a:cxnLst/>
            <a:rect l="l" t="t" r="r" b="b"/>
            <a:pathLst>
              <a:path w="235585" h="131445">
                <a:moveTo>
                  <a:pt x="209359" y="91926"/>
                </a:moveTo>
                <a:lnTo>
                  <a:pt x="209359" y="131326"/>
                </a:lnTo>
                <a:lnTo>
                  <a:pt x="235536" y="65674"/>
                </a:lnTo>
                <a:lnTo>
                  <a:pt x="209359" y="0"/>
                </a:lnTo>
                <a:lnTo>
                  <a:pt x="209359" y="26252"/>
                </a:lnTo>
                <a:lnTo>
                  <a:pt x="39243" y="26252"/>
                </a:lnTo>
                <a:lnTo>
                  <a:pt x="39243" y="0"/>
                </a:lnTo>
                <a:lnTo>
                  <a:pt x="0" y="65674"/>
                </a:lnTo>
                <a:lnTo>
                  <a:pt x="39243" y="131326"/>
                </a:lnTo>
                <a:lnTo>
                  <a:pt x="39243" y="91926"/>
                </a:lnTo>
                <a:lnTo>
                  <a:pt x="209359" y="91926"/>
                </a:lnTo>
              </a:path>
            </a:pathLst>
          </a:custGeom>
          <a:ln w="2223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226369" y="5196459"/>
            <a:ext cx="104775" cy="92075"/>
          </a:xfrm>
          <a:custGeom>
            <a:avLst/>
            <a:gdLst/>
            <a:ahLst/>
            <a:cxnLst/>
            <a:rect l="l" t="t" r="r" b="b"/>
            <a:pathLst>
              <a:path w="104775" h="92075">
                <a:moveTo>
                  <a:pt x="104660" y="0"/>
                </a:moveTo>
                <a:lnTo>
                  <a:pt x="0" y="39408"/>
                </a:lnTo>
                <a:lnTo>
                  <a:pt x="104660" y="91935"/>
                </a:lnTo>
                <a:lnTo>
                  <a:pt x="91592" y="78790"/>
                </a:lnTo>
                <a:lnTo>
                  <a:pt x="91592" y="13144"/>
                </a:lnTo>
                <a:lnTo>
                  <a:pt x="10466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370323" y="5196459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0" y="0"/>
                </a:moveTo>
                <a:lnTo>
                  <a:pt x="0" y="13144"/>
                </a:lnTo>
                <a:lnTo>
                  <a:pt x="13080" y="26276"/>
                </a:lnTo>
                <a:lnTo>
                  <a:pt x="13080" y="65671"/>
                </a:lnTo>
                <a:lnTo>
                  <a:pt x="0" y="78790"/>
                </a:lnTo>
                <a:lnTo>
                  <a:pt x="0" y="91935"/>
                </a:lnTo>
                <a:lnTo>
                  <a:pt x="91592" y="39408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561139" y="3515296"/>
            <a:ext cx="0" cy="197485"/>
          </a:xfrm>
          <a:custGeom>
            <a:avLst/>
            <a:gdLst/>
            <a:ahLst/>
            <a:cxnLst/>
            <a:rect l="l" t="t" r="r" b="b"/>
            <a:pathLst>
              <a:path h="197485">
                <a:moveTo>
                  <a:pt x="0" y="0"/>
                </a:moveTo>
                <a:lnTo>
                  <a:pt x="0" y="197001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508752" y="3686289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26187" y="0"/>
                </a:moveTo>
                <a:lnTo>
                  <a:pt x="0" y="0"/>
                </a:lnTo>
                <a:lnTo>
                  <a:pt x="52349" y="91897"/>
                </a:lnTo>
                <a:lnTo>
                  <a:pt x="85990" y="13144"/>
                </a:lnTo>
                <a:lnTo>
                  <a:pt x="39255" y="13144"/>
                </a:lnTo>
                <a:lnTo>
                  <a:pt x="26187" y="0"/>
                </a:lnTo>
                <a:close/>
              </a:path>
              <a:path w="92075" h="92075">
                <a:moveTo>
                  <a:pt x="91605" y="0"/>
                </a:moveTo>
                <a:lnTo>
                  <a:pt x="65455" y="0"/>
                </a:lnTo>
                <a:lnTo>
                  <a:pt x="52349" y="13144"/>
                </a:lnTo>
                <a:lnTo>
                  <a:pt x="85990" y="13144"/>
                </a:lnTo>
                <a:lnTo>
                  <a:pt x="9160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310399" y="4158805"/>
            <a:ext cx="4370705" cy="2153920"/>
          </a:xfrm>
          <a:custGeom>
            <a:avLst/>
            <a:gdLst/>
            <a:ahLst/>
            <a:cxnLst/>
            <a:rect l="l" t="t" r="r" b="b"/>
            <a:pathLst>
              <a:path w="4370705" h="2153920">
                <a:moveTo>
                  <a:pt x="4370586" y="0"/>
                </a:moveTo>
                <a:lnTo>
                  <a:pt x="4370586" y="2153722"/>
                </a:lnTo>
                <a:lnTo>
                  <a:pt x="0" y="2153722"/>
                </a:lnTo>
                <a:lnTo>
                  <a:pt x="0" y="1549637"/>
                </a:lnTo>
              </a:path>
            </a:pathLst>
          </a:custGeom>
          <a:ln w="2223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258045" y="5642940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52336" y="0"/>
                </a:moveTo>
                <a:lnTo>
                  <a:pt x="0" y="91935"/>
                </a:lnTo>
                <a:lnTo>
                  <a:pt x="13068" y="91935"/>
                </a:lnTo>
                <a:lnTo>
                  <a:pt x="26162" y="78803"/>
                </a:lnTo>
                <a:lnTo>
                  <a:pt x="85974" y="78803"/>
                </a:lnTo>
                <a:lnTo>
                  <a:pt x="52336" y="0"/>
                </a:lnTo>
                <a:close/>
              </a:path>
              <a:path w="92075" h="92075">
                <a:moveTo>
                  <a:pt x="85974" y="78803"/>
                </a:moveTo>
                <a:lnTo>
                  <a:pt x="65417" y="78803"/>
                </a:lnTo>
                <a:lnTo>
                  <a:pt x="78498" y="91935"/>
                </a:lnTo>
                <a:lnTo>
                  <a:pt x="91579" y="91935"/>
                </a:lnTo>
                <a:lnTo>
                  <a:pt x="85974" y="78803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811846" y="6391317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48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811846" y="6286275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48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811846" y="6181208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48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811846" y="6076149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15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811846" y="5971097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37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811846" y="5866054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26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811846" y="5760987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26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811846" y="5655923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48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811846" y="5550854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37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811846" y="5445808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04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811846" y="5340744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26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811846" y="5235666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37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811846" y="5130624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37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811846" y="5025568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26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811846" y="4920503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37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811846" y="4815425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48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811846" y="4710383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48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811846" y="4605319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70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811846" y="4500272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37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811846" y="4395231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37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811846" y="4290164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37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811846" y="4185111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48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811846" y="4080053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26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811846" y="3974987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37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811846" y="3869935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48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811846" y="3764900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04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811846" y="3659825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37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811846" y="3554750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70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811846" y="3449703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37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811846" y="3344636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37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811846" y="3239594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37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811846" y="3134548"/>
            <a:ext cx="0" cy="52705"/>
          </a:xfrm>
          <a:custGeom>
            <a:avLst/>
            <a:gdLst/>
            <a:ahLst/>
            <a:cxnLst/>
            <a:rect l="l" t="t" r="r" b="b"/>
            <a:pathLst>
              <a:path h="52705">
                <a:moveTo>
                  <a:pt x="0" y="52504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811846" y="3029473"/>
            <a:ext cx="0" cy="52705"/>
          </a:xfrm>
          <a:custGeom>
            <a:avLst/>
            <a:gdLst/>
            <a:ahLst/>
            <a:cxnLst/>
            <a:rect l="l" t="t" r="r" b="b"/>
            <a:pathLst>
              <a:path h="52705">
                <a:moveTo>
                  <a:pt x="0" y="52537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811846" y="2924398"/>
            <a:ext cx="0" cy="52705"/>
          </a:xfrm>
          <a:custGeom>
            <a:avLst/>
            <a:gdLst/>
            <a:ahLst/>
            <a:cxnLst/>
            <a:rect l="l" t="t" r="r" b="b"/>
            <a:pathLst>
              <a:path h="52705">
                <a:moveTo>
                  <a:pt x="0" y="52570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811846" y="2819364"/>
            <a:ext cx="0" cy="52705"/>
          </a:xfrm>
          <a:custGeom>
            <a:avLst/>
            <a:gdLst/>
            <a:ahLst/>
            <a:cxnLst/>
            <a:rect l="l" t="t" r="r" b="b"/>
            <a:pathLst>
              <a:path h="52705">
                <a:moveTo>
                  <a:pt x="0" y="52537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811846" y="2714309"/>
            <a:ext cx="0" cy="52705"/>
          </a:xfrm>
          <a:custGeom>
            <a:avLst/>
            <a:gdLst/>
            <a:ahLst/>
            <a:cxnLst/>
            <a:rect l="l" t="t" r="r" b="b"/>
            <a:pathLst>
              <a:path h="52705">
                <a:moveTo>
                  <a:pt x="0" y="52537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811846" y="2609242"/>
            <a:ext cx="0" cy="52705"/>
          </a:xfrm>
          <a:custGeom>
            <a:avLst/>
            <a:gdLst/>
            <a:ahLst/>
            <a:cxnLst/>
            <a:rect l="l" t="t" r="r" b="b"/>
            <a:pathLst>
              <a:path h="52705">
                <a:moveTo>
                  <a:pt x="0" y="52537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811846" y="2504201"/>
            <a:ext cx="0" cy="52705"/>
          </a:xfrm>
          <a:custGeom>
            <a:avLst/>
            <a:gdLst/>
            <a:ahLst/>
            <a:cxnLst/>
            <a:rect l="l" t="t" r="r" b="b"/>
            <a:pathLst>
              <a:path h="52705">
                <a:moveTo>
                  <a:pt x="0" y="52537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811846" y="2399121"/>
            <a:ext cx="0" cy="52705"/>
          </a:xfrm>
          <a:custGeom>
            <a:avLst/>
            <a:gdLst/>
            <a:ahLst/>
            <a:cxnLst/>
            <a:rect l="l" t="t" r="r" b="b"/>
            <a:pathLst>
              <a:path h="52705">
                <a:moveTo>
                  <a:pt x="0" y="52537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785680" y="2320365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69">
                <a:moveTo>
                  <a:pt x="26165" y="26252"/>
                </a:moveTo>
                <a:lnTo>
                  <a:pt x="26165" y="0"/>
                </a:lnTo>
                <a:lnTo>
                  <a:pt x="0" y="0"/>
                </a:lnTo>
              </a:path>
            </a:pathLst>
          </a:custGeom>
          <a:ln w="2222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680982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64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576317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31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471623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64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366946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42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262271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31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157576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53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052901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42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948216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53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843530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53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738832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64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634169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42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529485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64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424809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42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320125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53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215426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53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110752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53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006066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53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901380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53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796707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53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692019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42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587348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53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482682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20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5377988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53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5273302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53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5168627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42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5063942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53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959245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64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854570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53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749895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42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645211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53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540536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42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435850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42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331152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53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226488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31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121793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53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017107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53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912433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53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807746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42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3703074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53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3598386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42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3493700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42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3389016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53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3284341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52342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3179643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52353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3074970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52353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2970296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52353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2865620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52331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2760923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52342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2656249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52342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2551563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52342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2446890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52342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2342204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52342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2237530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52342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2132844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52342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2028169" y="2320366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52331" y="0"/>
                </a:moveTo>
                <a:lnTo>
                  <a:pt x="0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1975827" y="2320366"/>
            <a:ext cx="0" cy="52705"/>
          </a:xfrm>
          <a:custGeom>
            <a:avLst/>
            <a:gdLst/>
            <a:ahLst/>
            <a:cxnLst/>
            <a:rect l="l" t="t" r="r" b="b"/>
            <a:pathLst>
              <a:path h="52705">
                <a:moveTo>
                  <a:pt x="0" y="0"/>
                </a:moveTo>
                <a:lnTo>
                  <a:pt x="0" y="52504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1975827" y="2425407"/>
            <a:ext cx="0" cy="52705"/>
          </a:xfrm>
          <a:custGeom>
            <a:avLst/>
            <a:gdLst/>
            <a:ahLst/>
            <a:cxnLst/>
            <a:rect l="l" t="t" r="r" b="b"/>
            <a:pathLst>
              <a:path h="52705">
                <a:moveTo>
                  <a:pt x="0" y="0"/>
                </a:moveTo>
                <a:lnTo>
                  <a:pt x="0" y="52537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1975827" y="2530449"/>
            <a:ext cx="0" cy="52705"/>
          </a:xfrm>
          <a:custGeom>
            <a:avLst/>
            <a:gdLst/>
            <a:ahLst/>
            <a:cxnLst/>
            <a:rect l="l" t="t" r="r" b="b"/>
            <a:pathLst>
              <a:path h="52705">
                <a:moveTo>
                  <a:pt x="0" y="0"/>
                </a:moveTo>
                <a:lnTo>
                  <a:pt x="0" y="5257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1975827" y="2635529"/>
            <a:ext cx="0" cy="52705"/>
          </a:xfrm>
          <a:custGeom>
            <a:avLst/>
            <a:gdLst/>
            <a:ahLst/>
            <a:cxnLst/>
            <a:rect l="l" t="t" r="r" b="b"/>
            <a:pathLst>
              <a:path h="52705">
                <a:moveTo>
                  <a:pt x="0" y="0"/>
                </a:moveTo>
                <a:lnTo>
                  <a:pt x="0" y="52504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1975827" y="2740571"/>
            <a:ext cx="0" cy="52705"/>
          </a:xfrm>
          <a:custGeom>
            <a:avLst/>
            <a:gdLst/>
            <a:ahLst/>
            <a:cxnLst/>
            <a:rect l="l" t="t" r="r" b="b"/>
            <a:pathLst>
              <a:path h="52705">
                <a:moveTo>
                  <a:pt x="0" y="0"/>
                </a:moveTo>
                <a:lnTo>
                  <a:pt x="0" y="52537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1975827" y="2845638"/>
            <a:ext cx="0" cy="52705"/>
          </a:xfrm>
          <a:custGeom>
            <a:avLst/>
            <a:gdLst/>
            <a:ahLst/>
            <a:cxnLst/>
            <a:rect l="l" t="t" r="r" b="b"/>
            <a:pathLst>
              <a:path h="52705">
                <a:moveTo>
                  <a:pt x="0" y="0"/>
                </a:moveTo>
                <a:lnTo>
                  <a:pt x="0" y="52537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1975827" y="2950679"/>
            <a:ext cx="0" cy="52705"/>
          </a:xfrm>
          <a:custGeom>
            <a:avLst/>
            <a:gdLst/>
            <a:ahLst/>
            <a:cxnLst/>
            <a:rect l="l" t="t" r="r" b="b"/>
            <a:pathLst>
              <a:path h="52705">
                <a:moveTo>
                  <a:pt x="0" y="0"/>
                </a:moveTo>
                <a:lnTo>
                  <a:pt x="0" y="52537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1975827" y="3055759"/>
            <a:ext cx="0" cy="52705"/>
          </a:xfrm>
          <a:custGeom>
            <a:avLst/>
            <a:gdLst/>
            <a:ahLst/>
            <a:cxnLst/>
            <a:rect l="l" t="t" r="r" b="b"/>
            <a:pathLst>
              <a:path h="52705">
                <a:moveTo>
                  <a:pt x="0" y="0"/>
                </a:moveTo>
                <a:lnTo>
                  <a:pt x="0" y="52537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1975827" y="3160801"/>
            <a:ext cx="0" cy="52705"/>
          </a:xfrm>
          <a:custGeom>
            <a:avLst/>
            <a:gdLst/>
            <a:ahLst/>
            <a:cxnLst/>
            <a:rect l="l" t="t" r="r" b="b"/>
            <a:pathLst>
              <a:path h="52705">
                <a:moveTo>
                  <a:pt x="0" y="0"/>
                </a:moveTo>
                <a:lnTo>
                  <a:pt x="0" y="52537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1975827" y="3265868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504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1975827" y="3370922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537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1975827" y="3475990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537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1975827" y="3581031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537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1975827" y="3686073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57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1975827" y="3791153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537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1975827" y="3896194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548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1975827" y="4001274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526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1975827" y="4106290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57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1975827" y="4211370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537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1975827" y="4316438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504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1975827" y="4421492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537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1975827" y="4526559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504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1975827" y="4631613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526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1975827" y="4736642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57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1975827" y="4841722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548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1975827" y="4946789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537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1975827" y="5051831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548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1975827" y="5156898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548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1975827" y="5261952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537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1975827" y="5367032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526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1975827" y="5472099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515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1975827" y="5577141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548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1975827" y="5682195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537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1975827" y="5787250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548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1975827" y="5892317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526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1975827" y="5997384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515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1975827" y="6102451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515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1975827" y="6207493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537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1975827" y="6312547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526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1975827" y="6417614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69" h="26670">
                <a:moveTo>
                  <a:pt x="0" y="0"/>
                </a:moveTo>
                <a:lnTo>
                  <a:pt x="0" y="26263"/>
                </a:lnTo>
                <a:lnTo>
                  <a:pt x="26176" y="26263"/>
                </a:lnTo>
              </a:path>
            </a:pathLst>
          </a:custGeom>
          <a:ln w="2222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2054339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342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2159025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342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2263698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342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2368384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342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2473070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331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2577744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331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2682430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331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2787129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331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2891802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342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2996501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353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101174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342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3205860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53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310534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53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3415220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53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519906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42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3624579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53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3729278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31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3833964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42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3938638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53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043311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42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147997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53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252671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53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4357357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53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4462055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42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4566716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53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4671415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31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4776101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31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4880774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53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4985461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31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5090147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53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5194820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53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5299506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53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5404193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42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5508853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64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5613552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53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5718251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31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5822912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64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927597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42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6032284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64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6136957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53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6241656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53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6346342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42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6451003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53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555702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42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660388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42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765061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64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6869747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42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6974420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64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079094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53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183767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64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288479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31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393140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64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497826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42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602525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31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707185" y="644387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353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2237427" y="3581009"/>
            <a:ext cx="732790" cy="1129665"/>
          </a:xfrm>
          <a:custGeom>
            <a:avLst/>
            <a:gdLst/>
            <a:ahLst/>
            <a:cxnLst/>
            <a:rect l="l" t="t" r="r" b="b"/>
            <a:pathLst>
              <a:path w="732789" h="1129664">
                <a:moveTo>
                  <a:pt x="732797" y="1129382"/>
                </a:moveTo>
                <a:lnTo>
                  <a:pt x="667377" y="1063707"/>
                </a:lnTo>
                <a:lnTo>
                  <a:pt x="667377" y="65674"/>
                </a:lnTo>
                <a:lnTo>
                  <a:pt x="0" y="65674"/>
                </a:lnTo>
                <a:lnTo>
                  <a:pt x="0" y="0"/>
                </a:lnTo>
              </a:path>
            </a:pathLst>
          </a:custGeom>
          <a:ln w="2221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2198090" y="3515575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39268" y="0"/>
                </a:moveTo>
                <a:lnTo>
                  <a:pt x="0" y="91922"/>
                </a:lnTo>
                <a:lnTo>
                  <a:pt x="13093" y="91922"/>
                </a:lnTo>
                <a:lnTo>
                  <a:pt x="26187" y="78778"/>
                </a:lnTo>
                <a:lnTo>
                  <a:pt x="84121" y="78778"/>
                </a:lnTo>
                <a:lnTo>
                  <a:pt x="39268" y="0"/>
                </a:lnTo>
                <a:close/>
              </a:path>
              <a:path w="92075" h="92075">
                <a:moveTo>
                  <a:pt x="84121" y="78778"/>
                </a:moveTo>
                <a:lnTo>
                  <a:pt x="65417" y="78778"/>
                </a:lnTo>
                <a:lnTo>
                  <a:pt x="78511" y="91922"/>
                </a:lnTo>
                <a:lnTo>
                  <a:pt x="91605" y="91922"/>
                </a:lnTo>
                <a:lnTo>
                  <a:pt x="84121" y="78778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2381338" y="3061906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342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2407462" y="3022777"/>
            <a:ext cx="104775" cy="92075"/>
          </a:xfrm>
          <a:custGeom>
            <a:avLst/>
            <a:gdLst/>
            <a:ahLst/>
            <a:cxnLst/>
            <a:rect l="l" t="t" r="r" b="b"/>
            <a:pathLst>
              <a:path w="104775" h="92075">
                <a:moveTo>
                  <a:pt x="0" y="0"/>
                </a:moveTo>
                <a:lnTo>
                  <a:pt x="13093" y="13144"/>
                </a:lnTo>
                <a:lnTo>
                  <a:pt x="13093" y="78803"/>
                </a:lnTo>
                <a:lnTo>
                  <a:pt x="0" y="91935"/>
                </a:lnTo>
                <a:lnTo>
                  <a:pt x="104698" y="39395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4435754" y="3174161"/>
            <a:ext cx="131445" cy="2863215"/>
          </a:xfrm>
          <a:custGeom>
            <a:avLst/>
            <a:gdLst/>
            <a:ahLst/>
            <a:cxnLst/>
            <a:rect l="l" t="t" r="r" b="b"/>
            <a:pathLst>
              <a:path w="131445" h="2863215">
                <a:moveTo>
                  <a:pt x="91592" y="39357"/>
                </a:moveTo>
                <a:lnTo>
                  <a:pt x="26162" y="39357"/>
                </a:lnTo>
                <a:lnTo>
                  <a:pt x="26162" y="2862732"/>
                </a:lnTo>
                <a:lnTo>
                  <a:pt x="91592" y="2862732"/>
                </a:lnTo>
                <a:lnTo>
                  <a:pt x="91592" y="39357"/>
                </a:lnTo>
                <a:close/>
              </a:path>
              <a:path w="131445" h="2863215">
                <a:moveTo>
                  <a:pt x="65405" y="0"/>
                </a:moveTo>
                <a:lnTo>
                  <a:pt x="0" y="39357"/>
                </a:lnTo>
                <a:lnTo>
                  <a:pt x="130835" y="39357"/>
                </a:lnTo>
                <a:lnTo>
                  <a:pt x="65405" y="0"/>
                </a:lnTo>
                <a:close/>
              </a:path>
            </a:pathLst>
          </a:custGeom>
          <a:solidFill>
            <a:srgbClr val="C7C9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4435762" y="3173892"/>
            <a:ext cx="131445" cy="2837180"/>
          </a:xfrm>
          <a:custGeom>
            <a:avLst/>
            <a:gdLst/>
            <a:ahLst/>
            <a:cxnLst/>
            <a:rect l="l" t="t" r="r" b="b"/>
            <a:pathLst>
              <a:path w="131445" h="2837179">
                <a:moveTo>
                  <a:pt x="91596" y="2836598"/>
                </a:moveTo>
                <a:lnTo>
                  <a:pt x="91596" y="39355"/>
                </a:lnTo>
                <a:lnTo>
                  <a:pt x="130840" y="39355"/>
                </a:lnTo>
                <a:lnTo>
                  <a:pt x="65431" y="0"/>
                </a:lnTo>
                <a:lnTo>
                  <a:pt x="0" y="39355"/>
                </a:lnTo>
                <a:lnTo>
                  <a:pt x="26165" y="39355"/>
                </a:lnTo>
                <a:lnTo>
                  <a:pt x="26165" y="2836598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4461916" y="6010630"/>
            <a:ext cx="66040" cy="0"/>
          </a:xfrm>
          <a:custGeom>
            <a:avLst/>
            <a:gdLst/>
            <a:ahLst/>
            <a:cxnLst/>
            <a:rect l="l" t="t" r="r" b="b"/>
            <a:pathLst>
              <a:path w="66039">
                <a:moveTo>
                  <a:pt x="0" y="0"/>
                </a:moveTo>
                <a:lnTo>
                  <a:pt x="65417" y="0"/>
                </a:lnTo>
              </a:path>
            </a:pathLst>
          </a:custGeom>
          <a:ln w="3175">
            <a:solidFill>
              <a:srgbClr val="C7C9C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4461928" y="6010490"/>
            <a:ext cx="66040" cy="0"/>
          </a:xfrm>
          <a:custGeom>
            <a:avLst/>
            <a:gdLst/>
            <a:ahLst/>
            <a:cxnLst/>
            <a:rect l="l" t="t" r="r" b="b"/>
            <a:pathLst>
              <a:path w="66039">
                <a:moveTo>
                  <a:pt x="65431" y="0"/>
                </a:moveTo>
                <a:lnTo>
                  <a:pt x="0" y="0"/>
                </a:lnTo>
                <a:lnTo>
                  <a:pt x="65431" y="0"/>
                </a:lnTo>
              </a:path>
            </a:pathLst>
          </a:custGeom>
          <a:ln w="10645">
            <a:solidFill>
              <a:srgbClr val="C7C9C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 txBox="1"/>
          <p:nvPr/>
        </p:nvSpPr>
        <p:spPr>
          <a:xfrm>
            <a:off x="5815494" y="5862831"/>
            <a:ext cx="431800" cy="122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-35" dirty="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sz="700" b="1" spc="-90" dirty="0">
                <a:solidFill>
                  <a:srgbClr val="231F20"/>
                </a:solidFill>
                <a:latin typeface="Arial"/>
                <a:cs typeface="Arial"/>
              </a:rPr>
              <a:t>AT</a:t>
            </a:r>
            <a:r>
              <a:rPr sz="700" b="1" spc="-5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sz="700" b="1" spc="-15" dirty="0">
                <a:solidFill>
                  <a:srgbClr val="231F20"/>
                </a:solidFill>
                <a:latin typeface="Arial"/>
                <a:cs typeface="Arial"/>
              </a:rPr>
              <a:t>B</a:t>
            </a:r>
            <a:r>
              <a:rPr sz="700" b="1" spc="-10" dirty="0">
                <a:solidFill>
                  <a:srgbClr val="231F20"/>
                </a:solidFill>
                <a:latin typeface="Arial"/>
                <a:cs typeface="Arial"/>
              </a:rPr>
              <a:t>US</a:t>
            </a:r>
            <a:endParaRPr sz="700">
              <a:latin typeface="Arial"/>
              <a:cs typeface="Arial"/>
            </a:endParaRPr>
          </a:p>
        </p:txBody>
      </p:sp>
      <p:sp>
        <p:nvSpPr>
          <p:cNvPr id="334" name="object 334"/>
          <p:cNvSpPr/>
          <p:nvPr/>
        </p:nvSpPr>
        <p:spPr>
          <a:xfrm>
            <a:off x="4527346" y="5196459"/>
            <a:ext cx="104775" cy="92075"/>
          </a:xfrm>
          <a:custGeom>
            <a:avLst/>
            <a:gdLst/>
            <a:ahLst/>
            <a:cxnLst/>
            <a:rect l="l" t="t" r="r" b="b"/>
            <a:pathLst>
              <a:path w="104775" h="92075">
                <a:moveTo>
                  <a:pt x="104686" y="0"/>
                </a:moveTo>
                <a:lnTo>
                  <a:pt x="0" y="39408"/>
                </a:lnTo>
                <a:lnTo>
                  <a:pt x="104686" y="91935"/>
                </a:lnTo>
                <a:lnTo>
                  <a:pt x="91592" y="78790"/>
                </a:lnTo>
                <a:lnTo>
                  <a:pt x="91592" y="13144"/>
                </a:lnTo>
                <a:lnTo>
                  <a:pt x="104686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4802136" y="5196459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0" y="0"/>
                </a:moveTo>
                <a:lnTo>
                  <a:pt x="0" y="26276"/>
                </a:lnTo>
                <a:lnTo>
                  <a:pt x="13093" y="39408"/>
                </a:lnTo>
                <a:lnTo>
                  <a:pt x="13093" y="52539"/>
                </a:lnTo>
                <a:lnTo>
                  <a:pt x="0" y="65671"/>
                </a:lnTo>
                <a:lnTo>
                  <a:pt x="0" y="91935"/>
                </a:lnTo>
                <a:lnTo>
                  <a:pt x="91605" y="39408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4605883" y="4171937"/>
            <a:ext cx="176530" cy="0"/>
          </a:xfrm>
          <a:custGeom>
            <a:avLst/>
            <a:gdLst/>
            <a:ahLst/>
            <a:cxnLst/>
            <a:rect l="l" t="t" r="r" b="b"/>
            <a:pathLst>
              <a:path w="176529">
                <a:moveTo>
                  <a:pt x="0" y="0"/>
                </a:moveTo>
                <a:lnTo>
                  <a:pt x="176233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4527346" y="4132757"/>
            <a:ext cx="104775" cy="92075"/>
          </a:xfrm>
          <a:custGeom>
            <a:avLst/>
            <a:gdLst/>
            <a:ahLst/>
            <a:cxnLst/>
            <a:rect l="l" t="t" r="r" b="b"/>
            <a:pathLst>
              <a:path w="104775" h="92075">
                <a:moveTo>
                  <a:pt x="104686" y="0"/>
                </a:moveTo>
                <a:lnTo>
                  <a:pt x="0" y="39395"/>
                </a:lnTo>
                <a:lnTo>
                  <a:pt x="104686" y="91935"/>
                </a:lnTo>
                <a:lnTo>
                  <a:pt x="91592" y="78790"/>
                </a:lnTo>
                <a:lnTo>
                  <a:pt x="91592" y="13144"/>
                </a:lnTo>
                <a:lnTo>
                  <a:pt x="104686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4755921" y="4132757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0" y="0"/>
                </a:moveTo>
                <a:lnTo>
                  <a:pt x="0" y="26288"/>
                </a:lnTo>
                <a:lnTo>
                  <a:pt x="13106" y="39395"/>
                </a:lnTo>
                <a:lnTo>
                  <a:pt x="13106" y="52539"/>
                </a:lnTo>
                <a:lnTo>
                  <a:pt x="0" y="65684"/>
                </a:lnTo>
                <a:lnTo>
                  <a:pt x="0" y="91935"/>
                </a:lnTo>
                <a:lnTo>
                  <a:pt x="91617" y="39395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4605883" y="3384003"/>
            <a:ext cx="222885" cy="0"/>
          </a:xfrm>
          <a:custGeom>
            <a:avLst/>
            <a:gdLst/>
            <a:ahLst/>
            <a:cxnLst/>
            <a:rect l="l" t="t" r="r" b="b"/>
            <a:pathLst>
              <a:path w="222885">
                <a:moveTo>
                  <a:pt x="0" y="0"/>
                </a:moveTo>
                <a:lnTo>
                  <a:pt x="222448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4527346" y="3331730"/>
            <a:ext cx="104775" cy="92075"/>
          </a:xfrm>
          <a:custGeom>
            <a:avLst/>
            <a:gdLst/>
            <a:ahLst/>
            <a:cxnLst/>
            <a:rect l="l" t="t" r="r" b="b"/>
            <a:pathLst>
              <a:path w="104775" h="92075">
                <a:moveTo>
                  <a:pt x="104686" y="0"/>
                </a:moveTo>
                <a:lnTo>
                  <a:pt x="0" y="52539"/>
                </a:lnTo>
                <a:lnTo>
                  <a:pt x="104686" y="91909"/>
                </a:lnTo>
                <a:lnTo>
                  <a:pt x="91592" y="78790"/>
                </a:lnTo>
                <a:lnTo>
                  <a:pt x="91592" y="13144"/>
                </a:lnTo>
                <a:lnTo>
                  <a:pt x="104686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4802136" y="3331730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0" y="0"/>
                </a:moveTo>
                <a:lnTo>
                  <a:pt x="0" y="26250"/>
                </a:lnTo>
                <a:lnTo>
                  <a:pt x="13093" y="39395"/>
                </a:lnTo>
                <a:lnTo>
                  <a:pt x="13093" y="52539"/>
                </a:lnTo>
                <a:lnTo>
                  <a:pt x="0" y="65659"/>
                </a:lnTo>
                <a:lnTo>
                  <a:pt x="0" y="91909"/>
                </a:lnTo>
                <a:lnTo>
                  <a:pt x="91605" y="52539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5561139" y="5708434"/>
            <a:ext cx="0" cy="223520"/>
          </a:xfrm>
          <a:custGeom>
            <a:avLst/>
            <a:gdLst/>
            <a:ahLst/>
            <a:cxnLst/>
            <a:rect l="l" t="t" r="r" b="b"/>
            <a:pathLst>
              <a:path h="223520">
                <a:moveTo>
                  <a:pt x="0" y="0"/>
                </a:moveTo>
                <a:lnTo>
                  <a:pt x="0" y="223264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5508752" y="5642940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52349" y="0"/>
                </a:moveTo>
                <a:lnTo>
                  <a:pt x="0" y="91935"/>
                </a:lnTo>
                <a:lnTo>
                  <a:pt x="13106" y="91935"/>
                </a:lnTo>
                <a:lnTo>
                  <a:pt x="26187" y="78803"/>
                </a:lnTo>
                <a:lnTo>
                  <a:pt x="85997" y="78803"/>
                </a:lnTo>
                <a:lnTo>
                  <a:pt x="52349" y="0"/>
                </a:lnTo>
                <a:close/>
              </a:path>
              <a:path w="92075" h="92075">
                <a:moveTo>
                  <a:pt x="85997" y="78803"/>
                </a:moveTo>
                <a:lnTo>
                  <a:pt x="65455" y="78803"/>
                </a:lnTo>
                <a:lnTo>
                  <a:pt x="78511" y="91935"/>
                </a:lnTo>
                <a:lnTo>
                  <a:pt x="91605" y="91935"/>
                </a:lnTo>
                <a:lnTo>
                  <a:pt x="85997" y="78803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5508752" y="5905563"/>
            <a:ext cx="92075" cy="105410"/>
          </a:xfrm>
          <a:custGeom>
            <a:avLst/>
            <a:gdLst/>
            <a:ahLst/>
            <a:cxnLst/>
            <a:rect l="l" t="t" r="r" b="b"/>
            <a:pathLst>
              <a:path w="92075" h="105410">
                <a:moveTo>
                  <a:pt x="0" y="0"/>
                </a:moveTo>
                <a:lnTo>
                  <a:pt x="52349" y="105079"/>
                </a:lnTo>
                <a:lnTo>
                  <a:pt x="86689" y="13157"/>
                </a:lnTo>
                <a:lnTo>
                  <a:pt x="13106" y="13157"/>
                </a:lnTo>
                <a:lnTo>
                  <a:pt x="0" y="0"/>
                </a:lnTo>
                <a:close/>
              </a:path>
              <a:path w="92075" h="105410">
                <a:moveTo>
                  <a:pt x="91605" y="0"/>
                </a:moveTo>
                <a:lnTo>
                  <a:pt x="78511" y="13157"/>
                </a:lnTo>
                <a:lnTo>
                  <a:pt x="86689" y="13157"/>
                </a:lnTo>
                <a:lnTo>
                  <a:pt x="9160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6490182" y="5196459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91630" y="0"/>
                </a:moveTo>
                <a:lnTo>
                  <a:pt x="0" y="39408"/>
                </a:lnTo>
                <a:lnTo>
                  <a:pt x="91630" y="91935"/>
                </a:lnTo>
                <a:lnTo>
                  <a:pt x="78511" y="78790"/>
                </a:lnTo>
                <a:lnTo>
                  <a:pt x="78511" y="13144"/>
                </a:lnTo>
                <a:lnTo>
                  <a:pt x="9163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6751904" y="5196459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0" y="0"/>
                </a:moveTo>
                <a:lnTo>
                  <a:pt x="13081" y="13144"/>
                </a:lnTo>
                <a:lnTo>
                  <a:pt x="13081" y="78790"/>
                </a:lnTo>
                <a:lnTo>
                  <a:pt x="0" y="91935"/>
                </a:lnTo>
                <a:lnTo>
                  <a:pt x="91592" y="39408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6490182" y="4132757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91630" y="0"/>
                </a:moveTo>
                <a:lnTo>
                  <a:pt x="0" y="39395"/>
                </a:lnTo>
                <a:lnTo>
                  <a:pt x="91630" y="91935"/>
                </a:lnTo>
                <a:lnTo>
                  <a:pt x="78511" y="78790"/>
                </a:lnTo>
                <a:lnTo>
                  <a:pt x="78511" y="13144"/>
                </a:lnTo>
                <a:lnTo>
                  <a:pt x="9163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6751904" y="4132757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0" y="0"/>
                </a:moveTo>
                <a:lnTo>
                  <a:pt x="13081" y="13144"/>
                </a:lnTo>
                <a:lnTo>
                  <a:pt x="13081" y="78790"/>
                </a:lnTo>
                <a:lnTo>
                  <a:pt x="0" y="91935"/>
                </a:lnTo>
                <a:lnTo>
                  <a:pt x="91592" y="39395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6555651" y="3108210"/>
            <a:ext cx="222885" cy="0"/>
          </a:xfrm>
          <a:custGeom>
            <a:avLst/>
            <a:gdLst/>
            <a:ahLst/>
            <a:cxnLst/>
            <a:rect l="l" t="t" r="r" b="b"/>
            <a:pathLst>
              <a:path w="222884">
                <a:moveTo>
                  <a:pt x="0" y="0"/>
                </a:moveTo>
                <a:lnTo>
                  <a:pt x="222436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6490182" y="3069082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91630" y="0"/>
                </a:moveTo>
                <a:lnTo>
                  <a:pt x="0" y="39395"/>
                </a:lnTo>
                <a:lnTo>
                  <a:pt x="91630" y="91935"/>
                </a:lnTo>
                <a:lnTo>
                  <a:pt x="78511" y="78790"/>
                </a:lnTo>
                <a:lnTo>
                  <a:pt x="78511" y="13131"/>
                </a:lnTo>
                <a:lnTo>
                  <a:pt x="9163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6751904" y="3069082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0" y="0"/>
                </a:moveTo>
                <a:lnTo>
                  <a:pt x="13081" y="13131"/>
                </a:lnTo>
                <a:lnTo>
                  <a:pt x="13081" y="78790"/>
                </a:lnTo>
                <a:lnTo>
                  <a:pt x="0" y="91935"/>
                </a:lnTo>
                <a:lnTo>
                  <a:pt x="91592" y="39395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7052868" y="3870121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0" y="0"/>
                </a:moveTo>
                <a:lnTo>
                  <a:pt x="0" y="13169"/>
                </a:lnTo>
                <a:lnTo>
                  <a:pt x="13080" y="26276"/>
                </a:lnTo>
                <a:lnTo>
                  <a:pt x="13080" y="65684"/>
                </a:lnTo>
                <a:lnTo>
                  <a:pt x="0" y="78816"/>
                </a:lnTo>
                <a:lnTo>
                  <a:pt x="0" y="91935"/>
                </a:lnTo>
                <a:lnTo>
                  <a:pt x="91605" y="39420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6490182" y="3870121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91630" y="0"/>
                </a:moveTo>
                <a:lnTo>
                  <a:pt x="0" y="39420"/>
                </a:lnTo>
                <a:lnTo>
                  <a:pt x="91630" y="91935"/>
                </a:lnTo>
                <a:lnTo>
                  <a:pt x="78511" y="78816"/>
                </a:lnTo>
                <a:lnTo>
                  <a:pt x="78511" y="13169"/>
                </a:lnTo>
                <a:lnTo>
                  <a:pt x="9163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6922007" y="5196459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91617" y="0"/>
                </a:moveTo>
                <a:lnTo>
                  <a:pt x="0" y="39408"/>
                </a:lnTo>
                <a:lnTo>
                  <a:pt x="91617" y="91935"/>
                </a:lnTo>
                <a:lnTo>
                  <a:pt x="78524" y="78790"/>
                </a:lnTo>
                <a:lnTo>
                  <a:pt x="78524" y="13144"/>
                </a:lnTo>
                <a:lnTo>
                  <a:pt x="9161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7052868" y="5196459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0" y="0"/>
                </a:moveTo>
                <a:lnTo>
                  <a:pt x="0" y="13144"/>
                </a:lnTo>
                <a:lnTo>
                  <a:pt x="13080" y="26276"/>
                </a:lnTo>
                <a:lnTo>
                  <a:pt x="13080" y="65671"/>
                </a:lnTo>
                <a:lnTo>
                  <a:pt x="0" y="78790"/>
                </a:lnTo>
                <a:lnTo>
                  <a:pt x="0" y="91935"/>
                </a:lnTo>
                <a:lnTo>
                  <a:pt x="91605" y="39408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6922007" y="4132757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91617" y="0"/>
                </a:moveTo>
                <a:lnTo>
                  <a:pt x="0" y="39395"/>
                </a:lnTo>
                <a:lnTo>
                  <a:pt x="91617" y="91935"/>
                </a:lnTo>
                <a:lnTo>
                  <a:pt x="78524" y="78790"/>
                </a:lnTo>
                <a:lnTo>
                  <a:pt x="78524" y="13144"/>
                </a:lnTo>
                <a:lnTo>
                  <a:pt x="9161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7052868" y="4132757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0" y="0"/>
                </a:moveTo>
                <a:lnTo>
                  <a:pt x="0" y="13144"/>
                </a:lnTo>
                <a:lnTo>
                  <a:pt x="13080" y="26288"/>
                </a:lnTo>
                <a:lnTo>
                  <a:pt x="13080" y="65684"/>
                </a:lnTo>
                <a:lnTo>
                  <a:pt x="0" y="78790"/>
                </a:lnTo>
                <a:lnTo>
                  <a:pt x="0" y="91935"/>
                </a:lnTo>
                <a:lnTo>
                  <a:pt x="91605" y="39395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6987463" y="3108210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596" y="0"/>
                </a:lnTo>
              </a:path>
            </a:pathLst>
          </a:custGeom>
          <a:ln w="222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6922007" y="3069082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91617" y="0"/>
                </a:moveTo>
                <a:lnTo>
                  <a:pt x="0" y="39395"/>
                </a:lnTo>
                <a:lnTo>
                  <a:pt x="91617" y="91935"/>
                </a:lnTo>
                <a:lnTo>
                  <a:pt x="78524" y="78790"/>
                </a:lnTo>
                <a:lnTo>
                  <a:pt x="78524" y="13131"/>
                </a:lnTo>
                <a:lnTo>
                  <a:pt x="9161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7052868" y="3069082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0" y="0"/>
                </a:moveTo>
                <a:lnTo>
                  <a:pt x="0" y="13131"/>
                </a:lnTo>
                <a:lnTo>
                  <a:pt x="13080" y="26288"/>
                </a:lnTo>
                <a:lnTo>
                  <a:pt x="13080" y="65671"/>
                </a:lnTo>
                <a:lnTo>
                  <a:pt x="0" y="78790"/>
                </a:lnTo>
                <a:lnTo>
                  <a:pt x="0" y="91935"/>
                </a:lnTo>
                <a:lnTo>
                  <a:pt x="91605" y="39395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 txBox="1"/>
          <p:nvPr/>
        </p:nvSpPr>
        <p:spPr>
          <a:xfrm>
            <a:off x="8016107" y="2165917"/>
            <a:ext cx="277495" cy="275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50" b="1" spc="-10" dirty="0">
                <a:solidFill>
                  <a:srgbClr val="231F20"/>
                </a:solidFill>
                <a:latin typeface="Arial"/>
                <a:cs typeface="Arial"/>
              </a:rPr>
              <a:t>ADC  </a:t>
            </a:r>
            <a:r>
              <a:rPr sz="850" b="1" spc="-5" dirty="0">
                <a:solidFill>
                  <a:srgbClr val="231F20"/>
                </a:solidFill>
                <a:latin typeface="Arial"/>
                <a:cs typeface="Arial"/>
              </a:rPr>
              <a:t>[6..7]</a:t>
            </a:r>
            <a:endParaRPr sz="850">
              <a:latin typeface="Arial"/>
              <a:cs typeface="Arial"/>
            </a:endParaRPr>
          </a:p>
        </p:txBody>
      </p:sp>
      <p:sp>
        <p:nvSpPr>
          <p:cNvPr id="362" name="object 362"/>
          <p:cNvSpPr txBox="1"/>
          <p:nvPr/>
        </p:nvSpPr>
        <p:spPr>
          <a:xfrm>
            <a:off x="8000344" y="2811261"/>
            <a:ext cx="349885" cy="275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50" b="1" spc="-5" dirty="0">
                <a:solidFill>
                  <a:srgbClr val="231F20"/>
                </a:solidFill>
                <a:latin typeface="Arial"/>
                <a:cs typeface="Arial"/>
              </a:rPr>
              <a:t>Port</a:t>
            </a:r>
            <a:r>
              <a:rPr sz="850" b="1" spc="-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850" b="1" spc="-5" dirty="0">
                <a:solidFill>
                  <a:srgbClr val="231F20"/>
                </a:solidFill>
                <a:latin typeface="Arial"/>
                <a:cs typeface="Arial"/>
              </a:rPr>
              <a:t>C  [0..6]</a:t>
            </a:r>
            <a:endParaRPr sz="850">
              <a:latin typeface="Arial"/>
              <a:cs typeface="Arial"/>
            </a:endParaRPr>
          </a:p>
        </p:txBody>
      </p:sp>
      <p:sp>
        <p:nvSpPr>
          <p:cNvPr id="363" name="object 363"/>
          <p:cNvSpPr txBox="1"/>
          <p:nvPr/>
        </p:nvSpPr>
        <p:spPr>
          <a:xfrm>
            <a:off x="7969570" y="3875013"/>
            <a:ext cx="349885" cy="275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50" b="1" spc="-5" dirty="0">
                <a:solidFill>
                  <a:srgbClr val="231F20"/>
                </a:solidFill>
                <a:latin typeface="Arial"/>
                <a:cs typeface="Arial"/>
              </a:rPr>
              <a:t>Port</a:t>
            </a:r>
            <a:r>
              <a:rPr sz="850" b="1" spc="-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850" b="1" spc="-5" dirty="0">
                <a:solidFill>
                  <a:srgbClr val="231F20"/>
                </a:solidFill>
                <a:latin typeface="Arial"/>
                <a:cs typeface="Arial"/>
              </a:rPr>
              <a:t>B  [0..7]</a:t>
            </a:r>
            <a:endParaRPr sz="850">
              <a:latin typeface="Arial"/>
              <a:cs typeface="Arial"/>
            </a:endParaRPr>
          </a:p>
        </p:txBody>
      </p:sp>
      <p:sp>
        <p:nvSpPr>
          <p:cNvPr id="364" name="object 364"/>
          <p:cNvSpPr txBox="1"/>
          <p:nvPr/>
        </p:nvSpPr>
        <p:spPr>
          <a:xfrm>
            <a:off x="6542951" y="4938643"/>
            <a:ext cx="549275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5940" algn="l"/>
              </a:tabLst>
            </a:pPr>
            <a:r>
              <a:rPr sz="850" b="1" u="heavy" spc="-5" dirty="0">
                <a:solidFill>
                  <a:srgbClr val="231F20"/>
                </a:solidFill>
                <a:latin typeface="Arial"/>
                <a:cs typeface="Arial"/>
              </a:rPr>
              <a:t> 	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5"/>
              </a:spcBef>
              <a:tabLst>
                <a:tab pos="234950" algn="l"/>
                <a:tab pos="443865" algn="l"/>
                <a:tab pos="535940" algn="l"/>
              </a:tabLst>
            </a:pPr>
            <a:r>
              <a:rPr sz="850" b="1" u="heavy" spc="-5" dirty="0">
                <a:solidFill>
                  <a:srgbClr val="FF5F00"/>
                </a:solidFill>
                <a:latin typeface="Arial"/>
                <a:cs typeface="Arial"/>
              </a:rPr>
              <a:t> 	</a:t>
            </a:r>
            <a:r>
              <a:rPr sz="850" b="1" spc="-5" dirty="0">
                <a:solidFill>
                  <a:srgbClr val="FF5F00"/>
                </a:solidFill>
                <a:latin typeface="Arial"/>
                <a:cs typeface="Arial"/>
              </a:rPr>
              <a:t>	</a:t>
            </a:r>
            <a:r>
              <a:rPr sz="850" b="1" u="heavy" spc="-5" dirty="0">
                <a:solidFill>
                  <a:srgbClr val="FF5F00"/>
                </a:solidFill>
                <a:latin typeface="Arial"/>
                <a:cs typeface="Arial"/>
              </a:rPr>
              <a:t> 	</a:t>
            </a:r>
            <a:endParaRPr sz="850">
              <a:latin typeface="Arial"/>
              <a:cs typeface="Arial"/>
            </a:endParaRPr>
          </a:p>
        </p:txBody>
      </p:sp>
      <p:sp>
        <p:nvSpPr>
          <p:cNvPr id="365" name="object 365"/>
          <p:cNvSpPr txBox="1"/>
          <p:nvPr/>
        </p:nvSpPr>
        <p:spPr>
          <a:xfrm>
            <a:off x="7877141" y="4938643"/>
            <a:ext cx="349885" cy="275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50" b="1" spc="-5" dirty="0">
                <a:solidFill>
                  <a:srgbClr val="231F20"/>
                </a:solidFill>
                <a:latin typeface="Arial"/>
                <a:cs typeface="Arial"/>
              </a:rPr>
              <a:t>Port</a:t>
            </a:r>
            <a:r>
              <a:rPr sz="850" b="1" spc="-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850" b="1" spc="-5" dirty="0">
                <a:solidFill>
                  <a:srgbClr val="231F20"/>
                </a:solidFill>
                <a:latin typeface="Arial"/>
                <a:cs typeface="Arial"/>
              </a:rPr>
              <a:t>D  [0..7]</a:t>
            </a:r>
            <a:endParaRPr sz="850">
              <a:latin typeface="Arial"/>
              <a:cs typeface="Arial"/>
            </a:endParaRPr>
          </a:p>
        </p:txBody>
      </p:sp>
      <p:sp>
        <p:nvSpPr>
          <p:cNvPr id="366" name="object 366"/>
          <p:cNvSpPr/>
          <p:nvPr/>
        </p:nvSpPr>
        <p:spPr>
          <a:xfrm>
            <a:off x="4370316" y="2044480"/>
            <a:ext cx="523875" cy="1064260"/>
          </a:xfrm>
          <a:custGeom>
            <a:avLst/>
            <a:gdLst/>
            <a:ahLst/>
            <a:cxnLst/>
            <a:rect l="l" t="t" r="r" b="b"/>
            <a:pathLst>
              <a:path w="523875" h="1064260">
                <a:moveTo>
                  <a:pt x="523437" y="1063729"/>
                </a:moveTo>
                <a:lnTo>
                  <a:pt x="0" y="1063729"/>
                </a:lnTo>
                <a:lnTo>
                  <a:pt x="0" y="0"/>
                </a:lnTo>
              </a:path>
            </a:pathLst>
          </a:custGeom>
          <a:ln w="2221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566598" y="1905586"/>
            <a:ext cx="327660" cy="1071880"/>
          </a:xfrm>
          <a:custGeom>
            <a:avLst/>
            <a:gdLst/>
            <a:ahLst/>
            <a:cxnLst/>
            <a:rect l="l" t="t" r="r" b="b"/>
            <a:pathLst>
              <a:path w="327660" h="1071880">
                <a:moveTo>
                  <a:pt x="327155" y="1071293"/>
                </a:moveTo>
                <a:lnTo>
                  <a:pt x="0" y="1071293"/>
                </a:lnTo>
                <a:lnTo>
                  <a:pt x="0" y="0"/>
                </a:lnTo>
              </a:path>
            </a:pathLst>
          </a:custGeom>
          <a:ln w="2220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762880" y="2044473"/>
            <a:ext cx="131445" cy="801370"/>
          </a:xfrm>
          <a:custGeom>
            <a:avLst/>
            <a:gdLst/>
            <a:ahLst/>
            <a:cxnLst/>
            <a:rect l="l" t="t" r="r" b="b"/>
            <a:pathLst>
              <a:path w="131445" h="801369">
                <a:moveTo>
                  <a:pt x="130873" y="801076"/>
                </a:moveTo>
                <a:lnTo>
                  <a:pt x="0" y="801076"/>
                </a:lnTo>
                <a:lnTo>
                  <a:pt x="0" y="0"/>
                </a:lnTo>
              </a:path>
            </a:pathLst>
          </a:custGeom>
          <a:ln w="2220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5521880" y="2543499"/>
            <a:ext cx="65405" cy="66040"/>
          </a:xfrm>
          <a:custGeom>
            <a:avLst/>
            <a:gdLst/>
            <a:ahLst/>
            <a:cxnLst/>
            <a:rect l="l" t="t" r="r" b="b"/>
            <a:pathLst>
              <a:path w="65404" h="66039">
                <a:moveTo>
                  <a:pt x="65408" y="65652"/>
                </a:moveTo>
                <a:lnTo>
                  <a:pt x="0" y="0"/>
                </a:lnTo>
              </a:path>
            </a:pathLst>
          </a:custGeom>
          <a:ln w="2222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 txBox="1"/>
          <p:nvPr/>
        </p:nvSpPr>
        <p:spPr>
          <a:xfrm>
            <a:off x="5574840" y="2453327"/>
            <a:ext cx="74930" cy="122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-5" dirty="0">
                <a:solidFill>
                  <a:srgbClr val="231F20"/>
                </a:solidFill>
                <a:latin typeface="Arial"/>
                <a:cs typeface="Arial"/>
              </a:rPr>
              <a:t>6</a:t>
            </a:r>
            <a:endParaRPr sz="700">
              <a:latin typeface="Arial"/>
              <a:cs typeface="Arial"/>
            </a:endParaRPr>
          </a:p>
        </p:txBody>
      </p:sp>
      <p:sp>
        <p:nvSpPr>
          <p:cNvPr id="371" name="object 371"/>
          <p:cNvSpPr/>
          <p:nvPr/>
        </p:nvSpPr>
        <p:spPr>
          <a:xfrm>
            <a:off x="8090035" y="3079782"/>
            <a:ext cx="65405" cy="66040"/>
          </a:xfrm>
          <a:custGeom>
            <a:avLst/>
            <a:gdLst/>
            <a:ahLst/>
            <a:cxnLst/>
            <a:rect l="l" t="t" r="r" b="b"/>
            <a:pathLst>
              <a:path w="65404" h="66039">
                <a:moveTo>
                  <a:pt x="65408" y="65652"/>
                </a:moveTo>
                <a:lnTo>
                  <a:pt x="0" y="0"/>
                </a:lnTo>
              </a:path>
            </a:pathLst>
          </a:custGeom>
          <a:ln w="2222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 txBox="1"/>
          <p:nvPr/>
        </p:nvSpPr>
        <p:spPr>
          <a:xfrm>
            <a:off x="8185369" y="3116936"/>
            <a:ext cx="74930" cy="122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-5" dirty="0">
                <a:solidFill>
                  <a:srgbClr val="231F20"/>
                </a:solidFill>
                <a:latin typeface="Arial"/>
                <a:cs typeface="Arial"/>
              </a:rPr>
              <a:t>7</a:t>
            </a:r>
            <a:endParaRPr sz="700">
              <a:latin typeface="Arial"/>
              <a:cs typeface="Arial"/>
            </a:endParaRPr>
          </a:p>
        </p:txBody>
      </p:sp>
      <p:sp>
        <p:nvSpPr>
          <p:cNvPr id="373" name="object 373"/>
          <p:cNvSpPr/>
          <p:nvPr/>
        </p:nvSpPr>
        <p:spPr>
          <a:xfrm>
            <a:off x="8055392" y="4144613"/>
            <a:ext cx="66040" cy="66040"/>
          </a:xfrm>
          <a:custGeom>
            <a:avLst/>
            <a:gdLst/>
            <a:ahLst/>
            <a:cxnLst/>
            <a:rect l="l" t="t" r="r" b="b"/>
            <a:pathLst>
              <a:path w="66040" h="66039">
                <a:moveTo>
                  <a:pt x="65420" y="65652"/>
                </a:moveTo>
                <a:lnTo>
                  <a:pt x="0" y="0"/>
                </a:lnTo>
              </a:path>
            </a:pathLst>
          </a:custGeom>
          <a:ln w="2222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 txBox="1"/>
          <p:nvPr/>
        </p:nvSpPr>
        <p:spPr>
          <a:xfrm>
            <a:off x="8150711" y="4181767"/>
            <a:ext cx="74930" cy="122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-5" dirty="0">
                <a:solidFill>
                  <a:srgbClr val="231F20"/>
                </a:solidFill>
                <a:latin typeface="Arial"/>
                <a:cs typeface="Arial"/>
              </a:rPr>
              <a:t>8</a:t>
            </a:r>
            <a:endParaRPr sz="700">
              <a:latin typeface="Arial"/>
              <a:cs typeface="Arial"/>
            </a:endParaRPr>
          </a:p>
        </p:txBody>
      </p:sp>
      <p:sp>
        <p:nvSpPr>
          <p:cNvPr id="375" name="object 375"/>
          <p:cNvSpPr/>
          <p:nvPr/>
        </p:nvSpPr>
        <p:spPr>
          <a:xfrm>
            <a:off x="7989936" y="5209457"/>
            <a:ext cx="66040" cy="66040"/>
          </a:xfrm>
          <a:custGeom>
            <a:avLst/>
            <a:gdLst/>
            <a:ahLst/>
            <a:cxnLst/>
            <a:rect l="l" t="t" r="r" b="b"/>
            <a:pathLst>
              <a:path w="66040" h="66039">
                <a:moveTo>
                  <a:pt x="65420" y="65652"/>
                </a:moveTo>
                <a:lnTo>
                  <a:pt x="0" y="0"/>
                </a:lnTo>
              </a:path>
            </a:pathLst>
          </a:custGeom>
          <a:ln w="2222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 txBox="1"/>
          <p:nvPr/>
        </p:nvSpPr>
        <p:spPr>
          <a:xfrm>
            <a:off x="8085246" y="5246609"/>
            <a:ext cx="74930" cy="122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-5" dirty="0">
                <a:solidFill>
                  <a:srgbClr val="231F20"/>
                </a:solidFill>
                <a:latin typeface="Arial"/>
                <a:cs typeface="Arial"/>
              </a:rPr>
              <a:t>8</a:t>
            </a:r>
            <a:endParaRPr sz="700">
              <a:latin typeface="Arial"/>
              <a:cs typeface="Arial"/>
            </a:endParaRPr>
          </a:p>
        </p:txBody>
      </p:sp>
      <p:sp>
        <p:nvSpPr>
          <p:cNvPr id="377" name="object 377"/>
          <p:cNvSpPr/>
          <p:nvPr/>
        </p:nvSpPr>
        <p:spPr>
          <a:xfrm>
            <a:off x="7615567" y="2044480"/>
            <a:ext cx="0" cy="1064260"/>
          </a:xfrm>
          <a:custGeom>
            <a:avLst/>
            <a:gdLst/>
            <a:ahLst/>
            <a:cxnLst/>
            <a:rect l="l" t="t" r="r" b="b"/>
            <a:pathLst>
              <a:path h="1064260">
                <a:moveTo>
                  <a:pt x="0" y="1063729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7589393" y="3095370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70" h="40005">
                <a:moveTo>
                  <a:pt x="26161" y="0"/>
                </a:moveTo>
                <a:lnTo>
                  <a:pt x="0" y="13093"/>
                </a:lnTo>
                <a:lnTo>
                  <a:pt x="26161" y="39395"/>
                </a:lnTo>
                <a:lnTo>
                  <a:pt x="39242" y="13093"/>
                </a:lnTo>
                <a:lnTo>
                  <a:pt x="26161" y="0"/>
                </a:lnTo>
                <a:close/>
              </a:path>
            </a:pathLst>
          </a:custGeom>
          <a:solidFill>
            <a:srgbClr val="4242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7589379" y="3095066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70" h="40005">
                <a:moveTo>
                  <a:pt x="26187" y="0"/>
                </a:moveTo>
                <a:lnTo>
                  <a:pt x="0" y="13148"/>
                </a:lnTo>
                <a:lnTo>
                  <a:pt x="26187" y="39422"/>
                </a:lnTo>
                <a:lnTo>
                  <a:pt x="39254" y="13148"/>
                </a:lnTo>
                <a:lnTo>
                  <a:pt x="26187" y="0"/>
                </a:lnTo>
              </a:path>
            </a:pathLst>
          </a:custGeom>
          <a:ln w="2222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 txBox="1"/>
          <p:nvPr/>
        </p:nvSpPr>
        <p:spPr>
          <a:xfrm>
            <a:off x="7320799" y="1867122"/>
            <a:ext cx="385445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50" b="1" spc="-10" dirty="0">
                <a:solidFill>
                  <a:srgbClr val="231F20"/>
                </a:solidFill>
                <a:latin typeface="Arial"/>
                <a:cs typeface="Arial"/>
              </a:rPr>
              <a:t>RESET</a:t>
            </a:r>
            <a:endParaRPr sz="850">
              <a:latin typeface="Arial"/>
              <a:cs typeface="Arial"/>
            </a:endParaRPr>
          </a:p>
        </p:txBody>
      </p:sp>
      <p:sp>
        <p:nvSpPr>
          <p:cNvPr id="381" name="object 381"/>
          <p:cNvSpPr/>
          <p:nvPr/>
        </p:nvSpPr>
        <p:spPr>
          <a:xfrm>
            <a:off x="7916519" y="2044477"/>
            <a:ext cx="0" cy="2127885"/>
          </a:xfrm>
          <a:custGeom>
            <a:avLst/>
            <a:gdLst/>
            <a:ahLst/>
            <a:cxnLst/>
            <a:rect l="l" t="t" r="r" b="b"/>
            <a:pathLst>
              <a:path h="2127885">
                <a:moveTo>
                  <a:pt x="0" y="2127459"/>
                </a:moveTo>
                <a:lnTo>
                  <a:pt x="0" y="0"/>
                </a:lnTo>
              </a:path>
            </a:pathLst>
          </a:custGeom>
          <a:ln w="2220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 txBox="1"/>
          <p:nvPr/>
        </p:nvSpPr>
        <p:spPr>
          <a:xfrm>
            <a:off x="7833924" y="1850548"/>
            <a:ext cx="546735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50" b="1" spc="-15" dirty="0">
                <a:solidFill>
                  <a:srgbClr val="231F20"/>
                </a:solidFill>
                <a:latin typeface="Arial"/>
                <a:cs typeface="Arial"/>
              </a:rPr>
              <a:t>XTAL[1..2]</a:t>
            </a:r>
            <a:endParaRPr sz="850">
              <a:latin typeface="Arial"/>
              <a:cs typeface="Arial"/>
            </a:endParaRPr>
          </a:p>
        </p:txBody>
      </p:sp>
      <p:sp>
        <p:nvSpPr>
          <p:cNvPr id="383" name="object 383"/>
          <p:cNvSpPr/>
          <p:nvPr/>
        </p:nvSpPr>
        <p:spPr>
          <a:xfrm>
            <a:off x="7890357" y="4159046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70" h="40004">
                <a:moveTo>
                  <a:pt x="26161" y="0"/>
                </a:moveTo>
                <a:lnTo>
                  <a:pt x="0" y="13106"/>
                </a:lnTo>
                <a:lnTo>
                  <a:pt x="26161" y="39395"/>
                </a:lnTo>
                <a:lnTo>
                  <a:pt x="39268" y="13106"/>
                </a:lnTo>
                <a:lnTo>
                  <a:pt x="26161" y="0"/>
                </a:lnTo>
                <a:close/>
              </a:path>
            </a:pathLst>
          </a:custGeom>
          <a:solidFill>
            <a:srgbClr val="4242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7890354" y="4158805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70" h="40004">
                <a:moveTo>
                  <a:pt x="26165" y="0"/>
                </a:moveTo>
                <a:lnTo>
                  <a:pt x="0" y="13137"/>
                </a:lnTo>
                <a:lnTo>
                  <a:pt x="26165" y="39389"/>
                </a:lnTo>
                <a:lnTo>
                  <a:pt x="39265" y="13137"/>
                </a:lnTo>
                <a:lnTo>
                  <a:pt x="26165" y="0"/>
                </a:lnTo>
              </a:path>
            </a:pathLst>
          </a:custGeom>
          <a:ln w="2222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5757429" y="3712306"/>
            <a:ext cx="1793239" cy="1510665"/>
          </a:xfrm>
          <a:custGeom>
            <a:avLst/>
            <a:gdLst/>
            <a:ahLst/>
            <a:cxnLst/>
            <a:rect l="l" t="t" r="r" b="b"/>
            <a:pathLst>
              <a:path w="1793240" h="1510664">
                <a:moveTo>
                  <a:pt x="1792695" y="1510225"/>
                </a:moveTo>
                <a:lnTo>
                  <a:pt x="1792695" y="0"/>
                </a:lnTo>
                <a:lnTo>
                  <a:pt x="196260" y="0"/>
                </a:lnTo>
                <a:lnTo>
                  <a:pt x="196260" y="459644"/>
                </a:lnTo>
                <a:lnTo>
                  <a:pt x="0" y="459644"/>
                </a:lnTo>
              </a:path>
            </a:pathLst>
          </a:custGeom>
          <a:ln w="2222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5691962" y="4132757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91605" y="0"/>
                </a:moveTo>
                <a:lnTo>
                  <a:pt x="0" y="39395"/>
                </a:lnTo>
                <a:lnTo>
                  <a:pt x="91605" y="91935"/>
                </a:lnTo>
                <a:lnTo>
                  <a:pt x="91605" y="78790"/>
                </a:lnTo>
                <a:lnTo>
                  <a:pt x="78511" y="65684"/>
                </a:lnTo>
                <a:lnTo>
                  <a:pt x="78511" y="26288"/>
                </a:lnTo>
                <a:lnTo>
                  <a:pt x="91605" y="13144"/>
                </a:lnTo>
                <a:lnTo>
                  <a:pt x="9160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5286325" y="4579027"/>
            <a:ext cx="1858645" cy="328930"/>
          </a:xfrm>
          <a:custGeom>
            <a:avLst/>
            <a:gdLst/>
            <a:ahLst/>
            <a:cxnLst/>
            <a:rect l="l" t="t" r="r" b="b"/>
            <a:pathLst>
              <a:path w="1858645" h="328929">
                <a:moveTo>
                  <a:pt x="1858148" y="328328"/>
                </a:moveTo>
                <a:lnTo>
                  <a:pt x="1334710" y="328328"/>
                </a:lnTo>
                <a:lnTo>
                  <a:pt x="1334710" y="65663"/>
                </a:lnTo>
                <a:lnTo>
                  <a:pt x="78508" y="65663"/>
                </a:lnTo>
                <a:lnTo>
                  <a:pt x="0" y="0"/>
                </a:lnTo>
              </a:path>
            </a:pathLst>
          </a:custGeom>
          <a:ln w="2224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2643035" y="3108217"/>
            <a:ext cx="5038090" cy="1602740"/>
          </a:xfrm>
          <a:custGeom>
            <a:avLst/>
            <a:gdLst/>
            <a:ahLst/>
            <a:cxnLst/>
            <a:rect l="l" t="t" r="r" b="b"/>
            <a:pathLst>
              <a:path w="5038090" h="1602739">
                <a:moveTo>
                  <a:pt x="0" y="1536477"/>
                </a:moveTo>
                <a:lnTo>
                  <a:pt x="0" y="1602152"/>
                </a:lnTo>
                <a:lnTo>
                  <a:pt x="2073636" y="1602152"/>
                </a:lnTo>
                <a:lnTo>
                  <a:pt x="2073636" y="538444"/>
                </a:lnTo>
                <a:lnTo>
                  <a:pt x="5037930" y="538444"/>
                </a:lnTo>
                <a:lnTo>
                  <a:pt x="5037930" y="0"/>
                </a:lnTo>
              </a:path>
            </a:pathLst>
          </a:custGeom>
          <a:ln w="2224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2590660" y="4579251"/>
            <a:ext cx="104775" cy="92075"/>
          </a:xfrm>
          <a:custGeom>
            <a:avLst/>
            <a:gdLst/>
            <a:ahLst/>
            <a:cxnLst/>
            <a:rect l="l" t="t" r="r" b="b"/>
            <a:pathLst>
              <a:path w="104775" h="92075">
                <a:moveTo>
                  <a:pt x="52349" y="0"/>
                </a:moveTo>
                <a:lnTo>
                  <a:pt x="0" y="91922"/>
                </a:lnTo>
                <a:lnTo>
                  <a:pt x="13081" y="91922"/>
                </a:lnTo>
                <a:lnTo>
                  <a:pt x="26174" y="78816"/>
                </a:lnTo>
                <a:lnTo>
                  <a:pt x="97223" y="78816"/>
                </a:lnTo>
                <a:lnTo>
                  <a:pt x="52349" y="0"/>
                </a:lnTo>
                <a:close/>
              </a:path>
              <a:path w="104775" h="92075">
                <a:moveTo>
                  <a:pt x="97223" y="78816"/>
                </a:moveTo>
                <a:lnTo>
                  <a:pt x="65417" y="78816"/>
                </a:lnTo>
                <a:lnTo>
                  <a:pt x="91605" y="91922"/>
                </a:lnTo>
                <a:lnTo>
                  <a:pt x="104686" y="91922"/>
                </a:lnTo>
                <a:lnTo>
                  <a:pt x="97223" y="78816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1779391" y="3762342"/>
            <a:ext cx="327660" cy="147320"/>
          </a:xfrm>
          <a:custGeom>
            <a:avLst/>
            <a:gdLst/>
            <a:ahLst/>
            <a:cxnLst/>
            <a:rect l="l" t="t" r="r" b="b"/>
            <a:pathLst>
              <a:path w="327660" h="147320">
                <a:moveTo>
                  <a:pt x="327144" y="146933"/>
                </a:moveTo>
                <a:lnTo>
                  <a:pt x="0" y="146933"/>
                </a:lnTo>
                <a:lnTo>
                  <a:pt x="0" y="0"/>
                </a:lnTo>
              </a:path>
            </a:pathLst>
          </a:custGeom>
          <a:ln w="2223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 txBox="1"/>
          <p:nvPr/>
        </p:nvSpPr>
        <p:spPr>
          <a:xfrm>
            <a:off x="3592712" y="3677973"/>
            <a:ext cx="478790" cy="278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15" dirty="0">
                <a:solidFill>
                  <a:srgbClr val="2D64AF"/>
                </a:solidFill>
                <a:latin typeface="Arial"/>
                <a:cs typeface="Arial"/>
              </a:rPr>
              <a:t>CPU</a:t>
            </a:r>
            <a:endParaRPr sz="1700">
              <a:latin typeface="Arial"/>
              <a:cs typeface="Arial"/>
            </a:endParaRPr>
          </a:p>
        </p:txBody>
      </p:sp>
      <p:sp>
        <p:nvSpPr>
          <p:cNvPr id="392" name="object 392"/>
          <p:cNvSpPr/>
          <p:nvPr/>
        </p:nvSpPr>
        <p:spPr>
          <a:xfrm>
            <a:off x="3716235" y="3352355"/>
            <a:ext cx="246379" cy="288290"/>
          </a:xfrm>
          <a:custGeom>
            <a:avLst/>
            <a:gdLst/>
            <a:ahLst/>
            <a:cxnLst/>
            <a:rect l="l" t="t" r="r" b="b"/>
            <a:pathLst>
              <a:path w="246379" h="288289">
                <a:moveTo>
                  <a:pt x="66293" y="533"/>
                </a:moveTo>
                <a:lnTo>
                  <a:pt x="495" y="533"/>
                </a:lnTo>
                <a:lnTo>
                  <a:pt x="0" y="1231"/>
                </a:lnTo>
                <a:lnTo>
                  <a:pt x="3693" y="9912"/>
                </a:lnTo>
                <a:lnTo>
                  <a:pt x="7238" y="18688"/>
                </a:lnTo>
                <a:lnTo>
                  <a:pt x="10822" y="27463"/>
                </a:lnTo>
                <a:lnTo>
                  <a:pt x="14630" y="36144"/>
                </a:lnTo>
                <a:lnTo>
                  <a:pt x="30670" y="73558"/>
                </a:lnTo>
                <a:lnTo>
                  <a:pt x="45300" y="107937"/>
                </a:lnTo>
                <a:lnTo>
                  <a:pt x="51282" y="121881"/>
                </a:lnTo>
                <a:lnTo>
                  <a:pt x="83922" y="198962"/>
                </a:lnTo>
                <a:lnTo>
                  <a:pt x="91082" y="216561"/>
                </a:lnTo>
                <a:lnTo>
                  <a:pt x="98402" y="234096"/>
                </a:lnTo>
                <a:lnTo>
                  <a:pt x="106299" y="251371"/>
                </a:lnTo>
                <a:lnTo>
                  <a:pt x="119875" y="283845"/>
                </a:lnTo>
                <a:lnTo>
                  <a:pt x="120738" y="285229"/>
                </a:lnTo>
                <a:lnTo>
                  <a:pt x="121107" y="288074"/>
                </a:lnTo>
                <a:lnTo>
                  <a:pt x="122694" y="287883"/>
                </a:lnTo>
                <a:lnTo>
                  <a:pt x="144373" y="236524"/>
                </a:lnTo>
                <a:lnTo>
                  <a:pt x="148081" y="229501"/>
                </a:lnTo>
                <a:lnTo>
                  <a:pt x="150926" y="221907"/>
                </a:lnTo>
                <a:lnTo>
                  <a:pt x="153911" y="214668"/>
                </a:lnTo>
                <a:lnTo>
                  <a:pt x="168719" y="179933"/>
                </a:lnTo>
                <a:lnTo>
                  <a:pt x="185978" y="140208"/>
                </a:lnTo>
                <a:lnTo>
                  <a:pt x="186170" y="139700"/>
                </a:lnTo>
                <a:lnTo>
                  <a:pt x="122161" y="139700"/>
                </a:lnTo>
                <a:lnTo>
                  <a:pt x="117093" y="126631"/>
                </a:lnTo>
                <a:lnTo>
                  <a:pt x="102044" y="89763"/>
                </a:lnTo>
                <a:lnTo>
                  <a:pt x="92062" y="64363"/>
                </a:lnTo>
                <a:lnTo>
                  <a:pt x="66293" y="533"/>
                </a:lnTo>
                <a:close/>
              </a:path>
              <a:path w="246379" h="288289">
                <a:moveTo>
                  <a:pt x="246329" y="0"/>
                </a:moveTo>
                <a:lnTo>
                  <a:pt x="179831" y="0"/>
                </a:lnTo>
                <a:lnTo>
                  <a:pt x="169170" y="25946"/>
                </a:lnTo>
                <a:lnTo>
                  <a:pt x="163876" y="38958"/>
                </a:lnTo>
                <a:lnTo>
                  <a:pt x="158661" y="52006"/>
                </a:lnTo>
                <a:lnTo>
                  <a:pt x="123418" y="138112"/>
                </a:lnTo>
                <a:lnTo>
                  <a:pt x="122161" y="139700"/>
                </a:lnTo>
                <a:lnTo>
                  <a:pt x="186170" y="139700"/>
                </a:lnTo>
                <a:lnTo>
                  <a:pt x="188099" y="134594"/>
                </a:lnTo>
                <a:lnTo>
                  <a:pt x="212623" y="78320"/>
                </a:lnTo>
                <a:lnTo>
                  <a:pt x="232905" y="31381"/>
                </a:lnTo>
                <a:lnTo>
                  <a:pt x="246329" y="0"/>
                </a:lnTo>
                <a:close/>
              </a:path>
            </a:pathLst>
          </a:custGeom>
          <a:solidFill>
            <a:srgbClr val="2D64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 txBox="1"/>
          <p:nvPr/>
        </p:nvSpPr>
        <p:spPr>
          <a:xfrm>
            <a:off x="6542951" y="3677973"/>
            <a:ext cx="549275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5940" algn="l"/>
              </a:tabLst>
            </a:pPr>
            <a:r>
              <a:rPr sz="1700" b="1" u="heavy" spc="-5" dirty="0">
                <a:solidFill>
                  <a:srgbClr val="2D64AF"/>
                </a:solidFill>
                <a:latin typeface="Arial"/>
                <a:cs typeface="Arial"/>
              </a:rPr>
              <a:t> 	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0"/>
              </a:spcBef>
              <a:tabLst>
                <a:tab pos="234950" algn="l"/>
                <a:tab pos="443865" algn="l"/>
                <a:tab pos="535940" algn="l"/>
              </a:tabLst>
            </a:pPr>
            <a:r>
              <a:rPr sz="850" b="1" u="heavy" spc="-5" dirty="0">
                <a:solidFill>
                  <a:srgbClr val="FF5F00"/>
                </a:solidFill>
                <a:latin typeface="Arial"/>
                <a:cs typeface="Arial"/>
              </a:rPr>
              <a:t> 	</a:t>
            </a:r>
            <a:r>
              <a:rPr sz="850" b="1" spc="-5" dirty="0">
                <a:solidFill>
                  <a:srgbClr val="FF5F00"/>
                </a:solidFill>
                <a:latin typeface="Arial"/>
                <a:cs typeface="Arial"/>
              </a:rPr>
              <a:t>	</a:t>
            </a:r>
            <a:r>
              <a:rPr sz="850" b="1" u="heavy" spc="-5" dirty="0">
                <a:solidFill>
                  <a:srgbClr val="FF5F00"/>
                </a:solidFill>
                <a:latin typeface="Arial"/>
                <a:cs typeface="Arial"/>
              </a:rPr>
              <a:t> 	</a:t>
            </a:r>
            <a:endParaRPr sz="850">
              <a:latin typeface="Arial"/>
              <a:cs typeface="Arial"/>
            </a:endParaRPr>
          </a:p>
        </p:txBody>
      </p:sp>
      <p:sp>
        <p:nvSpPr>
          <p:cNvPr id="394" name="object 394"/>
          <p:cNvSpPr/>
          <p:nvPr/>
        </p:nvSpPr>
        <p:spPr>
          <a:xfrm>
            <a:off x="3897642" y="3352165"/>
            <a:ext cx="247650" cy="233679"/>
          </a:xfrm>
          <a:custGeom>
            <a:avLst/>
            <a:gdLst/>
            <a:ahLst/>
            <a:cxnLst/>
            <a:rect l="l" t="t" r="r" b="b"/>
            <a:pathLst>
              <a:path w="247650" h="233679">
                <a:moveTo>
                  <a:pt x="143192" y="0"/>
                </a:moveTo>
                <a:lnTo>
                  <a:pt x="98043" y="736"/>
                </a:lnTo>
                <a:lnTo>
                  <a:pt x="91567" y="16335"/>
                </a:lnTo>
                <a:lnTo>
                  <a:pt x="85053" y="31919"/>
                </a:lnTo>
                <a:lnTo>
                  <a:pt x="78475" y="47472"/>
                </a:lnTo>
                <a:lnTo>
                  <a:pt x="71805" y="62979"/>
                </a:lnTo>
                <a:lnTo>
                  <a:pt x="38976" y="140081"/>
                </a:lnTo>
                <a:lnTo>
                  <a:pt x="36868" y="145351"/>
                </a:lnTo>
                <a:lnTo>
                  <a:pt x="34569" y="150647"/>
                </a:lnTo>
                <a:lnTo>
                  <a:pt x="32303" y="156286"/>
                </a:lnTo>
                <a:lnTo>
                  <a:pt x="368" y="231775"/>
                </a:lnTo>
                <a:lnTo>
                  <a:pt x="0" y="233387"/>
                </a:lnTo>
                <a:lnTo>
                  <a:pt x="66293" y="233387"/>
                </a:lnTo>
                <a:lnTo>
                  <a:pt x="70387" y="224335"/>
                </a:lnTo>
                <a:lnTo>
                  <a:pt x="74266" y="215196"/>
                </a:lnTo>
                <a:lnTo>
                  <a:pt x="81838" y="196862"/>
                </a:lnTo>
                <a:lnTo>
                  <a:pt x="99072" y="156286"/>
                </a:lnTo>
                <a:lnTo>
                  <a:pt x="100520" y="154012"/>
                </a:lnTo>
                <a:lnTo>
                  <a:pt x="100698" y="151155"/>
                </a:lnTo>
                <a:lnTo>
                  <a:pt x="102476" y="149072"/>
                </a:lnTo>
                <a:lnTo>
                  <a:pt x="178635" y="149072"/>
                </a:lnTo>
                <a:lnTo>
                  <a:pt x="176847" y="141643"/>
                </a:lnTo>
                <a:lnTo>
                  <a:pt x="189710" y="138192"/>
                </a:lnTo>
                <a:lnTo>
                  <a:pt x="224091" y="117500"/>
                </a:lnTo>
                <a:lnTo>
                  <a:pt x="238086" y="99865"/>
                </a:lnTo>
                <a:lnTo>
                  <a:pt x="137577" y="99865"/>
                </a:lnTo>
                <a:lnTo>
                  <a:pt x="119926" y="99834"/>
                </a:lnTo>
                <a:lnTo>
                  <a:pt x="130479" y="74993"/>
                </a:lnTo>
                <a:lnTo>
                  <a:pt x="143560" y="45148"/>
                </a:lnTo>
                <a:lnTo>
                  <a:pt x="244792" y="45141"/>
                </a:lnTo>
                <a:lnTo>
                  <a:pt x="244373" y="42341"/>
                </a:lnTo>
                <a:lnTo>
                  <a:pt x="237263" y="27462"/>
                </a:lnTo>
                <a:lnTo>
                  <a:pt x="226641" y="14260"/>
                </a:lnTo>
                <a:lnTo>
                  <a:pt x="213080" y="4599"/>
                </a:lnTo>
                <a:lnTo>
                  <a:pt x="197154" y="342"/>
                </a:lnTo>
                <a:lnTo>
                  <a:pt x="143192" y="0"/>
                </a:lnTo>
                <a:close/>
              </a:path>
              <a:path w="247650" h="233679">
                <a:moveTo>
                  <a:pt x="178635" y="149072"/>
                </a:moveTo>
                <a:lnTo>
                  <a:pt x="116712" y="149072"/>
                </a:lnTo>
                <a:lnTo>
                  <a:pt x="122631" y="169770"/>
                </a:lnTo>
                <a:lnTo>
                  <a:pt x="127787" y="190761"/>
                </a:lnTo>
                <a:lnTo>
                  <a:pt x="132743" y="211860"/>
                </a:lnTo>
                <a:lnTo>
                  <a:pt x="138061" y="232879"/>
                </a:lnTo>
                <a:lnTo>
                  <a:pt x="204355" y="232879"/>
                </a:lnTo>
                <a:lnTo>
                  <a:pt x="206997" y="232156"/>
                </a:lnTo>
                <a:lnTo>
                  <a:pt x="205079" y="227050"/>
                </a:lnTo>
                <a:lnTo>
                  <a:pt x="193954" y="194043"/>
                </a:lnTo>
                <a:lnTo>
                  <a:pt x="186016" y="170586"/>
                </a:lnTo>
                <a:lnTo>
                  <a:pt x="183712" y="163297"/>
                </a:lnTo>
                <a:lnTo>
                  <a:pt x="180996" y="155943"/>
                </a:lnTo>
                <a:lnTo>
                  <a:pt x="178635" y="149072"/>
                </a:lnTo>
                <a:close/>
              </a:path>
              <a:path w="247650" h="233679">
                <a:moveTo>
                  <a:pt x="244792" y="45141"/>
                </a:moveTo>
                <a:lnTo>
                  <a:pt x="155188" y="45141"/>
                </a:lnTo>
                <a:lnTo>
                  <a:pt x="166538" y="45483"/>
                </a:lnTo>
                <a:lnTo>
                  <a:pt x="176139" y="48661"/>
                </a:lnTo>
                <a:lnTo>
                  <a:pt x="182524" y="57162"/>
                </a:lnTo>
                <a:lnTo>
                  <a:pt x="185153" y="64211"/>
                </a:lnTo>
                <a:lnTo>
                  <a:pt x="185153" y="73037"/>
                </a:lnTo>
                <a:lnTo>
                  <a:pt x="181800" y="79743"/>
                </a:lnTo>
                <a:lnTo>
                  <a:pt x="169907" y="91806"/>
                </a:lnTo>
                <a:lnTo>
                  <a:pt x="154701" y="97851"/>
                </a:lnTo>
                <a:lnTo>
                  <a:pt x="137577" y="99865"/>
                </a:lnTo>
                <a:lnTo>
                  <a:pt x="238086" y="99865"/>
                </a:lnTo>
                <a:lnTo>
                  <a:pt x="245148" y="82888"/>
                </a:lnTo>
                <a:lnTo>
                  <a:pt x="247433" y="62788"/>
                </a:lnTo>
                <a:lnTo>
                  <a:pt x="244792" y="45141"/>
                </a:lnTo>
                <a:close/>
              </a:path>
            </a:pathLst>
          </a:custGeom>
          <a:solidFill>
            <a:srgbClr val="2D64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3528263" y="3352317"/>
            <a:ext cx="255270" cy="233045"/>
          </a:xfrm>
          <a:custGeom>
            <a:avLst/>
            <a:gdLst/>
            <a:ahLst/>
            <a:cxnLst/>
            <a:rect l="l" t="t" r="r" b="b"/>
            <a:pathLst>
              <a:path w="255270" h="233045">
                <a:moveTo>
                  <a:pt x="156425" y="0"/>
                </a:moveTo>
                <a:lnTo>
                  <a:pt x="89763" y="0"/>
                </a:lnTo>
                <a:lnTo>
                  <a:pt x="87216" y="7110"/>
                </a:lnTo>
                <a:lnTo>
                  <a:pt x="84455" y="14116"/>
                </a:lnTo>
                <a:lnTo>
                  <a:pt x="81655" y="21074"/>
                </a:lnTo>
                <a:lnTo>
                  <a:pt x="78994" y="28041"/>
                </a:lnTo>
                <a:lnTo>
                  <a:pt x="67208" y="58229"/>
                </a:lnTo>
                <a:lnTo>
                  <a:pt x="40935" y="125806"/>
                </a:lnTo>
                <a:lnTo>
                  <a:pt x="35610" y="139812"/>
                </a:lnTo>
                <a:lnTo>
                  <a:pt x="30247" y="153816"/>
                </a:lnTo>
                <a:lnTo>
                  <a:pt x="24701" y="167767"/>
                </a:lnTo>
                <a:lnTo>
                  <a:pt x="18255" y="183861"/>
                </a:lnTo>
                <a:lnTo>
                  <a:pt x="11950" y="200069"/>
                </a:lnTo>
                <a:lnTo>
                  <a:pt x="5845" y="216315"/>
                </a:lnTo>
                <a:lnTo>
                  <a:pt x="0" y="232524"/>
                </a:lnTo>
                <a:lnTo>
                  <a:pt x="65062" y="232524"/>
                </a:lnTo>
                <a:lnTo>
                  <a:pt x="81292" y="191782"/>
                </a:lnTo>
                <a:lnTo>
                  <a:pt x="238491" y="191782"/>
                </a:lnTo>
                <a:lnTo>
                  <a:pt x="233629" y="180124"/>
                </a:lnTo>
                <a:lnTo>
                  <a:pt x="218162" y="144487"/>
                </a:lnTo>
                <a:lnTo>
                  <a:pt x="96113" y="144487"/>
                </a:lnTo>
                <a:lnTo>
                  <a:pt x="107226" y="112737"/>
                </a:lnTo>
                <a:lnTo>
                  <a:pt x="123431" y="67398"/>
                </a:lnTo>
                <a:lnTo>
                  <a:pt x="185366" y="67398"/>
                </a:lnTo>
                <a:lnTo>
                  <a:pt x="181444" y="58229"/>
                </a:lnTo>
                <a:lnTo>
                  <a:pt x="167182" y="25425"/>
                </a:lnTo>
                <a:lnTo>
                  <a:pt x="156425" y="0"/>
                </a:lnTo>
                <a:close/>
              </a:path>
              <a:path w="255270" h="233045">
                <a:moveTo>
                  <a:pt x="238491" y="191782"/>
                </a:moveTo>
                <a:lnTo>
                  <a:pt x="172986" y="191782"/>
                </a:lnTo>
                <a:lnTo>
                  <a:pt x="177418" y="201925"/>
                </a:lnTo>
                <a:lnTo>
                  <a:pt x="181636" y="212158"/>
                </a:lnTo>
                <a:lnTo>
                  <a:pt x="185886" y="222302"/>
                </a:lnTo>
                <a:lnTo>
                  <a:pt x="190411" y="232181"/>
                </a:lnTo>
                <a:lnTo>
                  <a:pt x="204685" y="232181"/>
                </a:lnTo>
                <a:lnTo>
                  <a:pt x="255155" y="231800"/>
                </a:lnTo>
                <a:lnTo>
                  <a:pt x="252310" y="224917"/>
                </a:lnTo>
                <a:lnTo>
                  <a:pt x="238491" y="191782"/>
                </a:lnTo>
                <a:close/>
              </a:path>
              <a:path w="255270" h="233045">
                <a:moveTo>
                  <a:pt x="185366" y="67398"/>
                </a:moveTo>
                <a:lnTo>
                  <a:pt x="123431" y="67398"/>
                </a:lnTo>
                <a:lnTo>
                  <a:pt x="131185" y="86455"/>
                </a:lnTo>
                <a:lnTo>
                  <a:pt x="146264" y="125259"/>
                </a:lnTo>
                <a:lnTo>
                  <a:pt x="154025" y="144487"/>
                </a:lnTo>
                <a:lnTo>
                  <a:pt x="218162" y="144487"/>
                </a:lnTo>
                <a:lnTo>
                  <a:pt x="211035" y="128066"/>
                </a:lnTo>
                <a:lnTo>
                  <a:pt x="192379" y="83794"/>
                </a:lnTo>
                <a:lnTo>
                  <a:pt x="185366" y="67398"/>
                </a:lnTo>
                <a:close/>
              </a:path>
            </a:pathLst>
          </a:custGeom>
          <a:solidFill>
            <a:srgbClr val="2D64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 txBox="1"/>
          <p:nvPr/>
        </p:nvSpPr>
        <p:spPr>
          <a:xfrm>
            <a:off x="2119394" y="3915459"/>
            <a:ext cx="637540" cy="530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</a:pPr>
            <a:r>
              <a:rPr sz="850" b="1" spc="-5" dirty="0">
                <a:solidFill>
                  <a:srgbClr val="231F20"/>
                </a:solidFill>
                <a:latin typeface="Arial"/>
                <a:cs typeface="Arial"/>
              </a:rPr>
              <a:t>Power  Supervision  </a:t>
            </a:r>
            <a:r>
              <a:rPr sz="850" b="1" spc="-10" dirty="0">
                <a:solidFill>
                  <a:srgbClr val="231F20"/>
                </a:solidFill>
                <a:latin typeface="Arial"/>
                <a:cs typeface="Arial"/>
              </a:rPr>
              <a:t>POR/BOD</a:t>
            </a:r>
            <a:r>
              <a:rPr sz="850" b="1" spc="-6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850" b="1" spc="-10" dirty="0">
                <a:solidFill>
                  <a:srgbClr val="231F20"/>
                </a:solidFill>
                <a:latin typeface="Arial"/>
                <a:cs typeface="Arial"/>
              </a:rPr>
              <a:t>&amp;  </a:t>
            </a:r>
            <a:r>
              <a:rPr sz="850" b="1" spc="-15" dirty="0">
                <a:solidFill>
                  <a:srgbClr val="231F20"/>
                </a:solidFill>
                <a:latin typeface="Arial"/>
                <a:cs typeface="Arial"/>
              </a:rPr>
              <a:t>RESET</a:t>
            </a:r>
            <a:endParaRPr sz="850">
              <a:latin typeface="Arial"/>
              <a:cs typeface="Arial"/>
            </a:endParaRPr>
          </a:p>
        </p:txBody>
      </p:sp>
      <p:sp>
        <p:nvSpPr>
          <p:cNvPr id="397" name="object 397"/>
          <p:cNvSpPr/>
          <p:nvPr/>
        </p:nvSpPr>
        <p:spPr>
          <a:xfrm>
            <a:off x="1753314" y="3700606"/>
            <a:ext cx="53975" cy="54610"/>
          </a:xfrm>
          <a:custGeom>
            <a:avLst/>
            <a:gdLst/>
            <a:ahLst/>
            <a:cxnLst/>
            <a:rect l="l" t="t" r="r" b="b"/>
            <a:pathLst>
              <a:path w="53975" h="54610">
                <a:moveTo>
                  <a:pt x="53907" y="27008"/>
                </a:moveTo>
                <a:lnTo>
                  <a:pt x="51789" y="37521"/>
                </a:lnTo>
                <a:lnTo>
                  <a:pt x="46013" y="46106"/>
                </a:lnTo>
                <a:lnTo>
                  <a:pt x="37445" y="51894"/>
                </a:lnTo>
                <a:lnTo>
                  <a:pt x="26953" y="54016"/>
                </a:lnTo>
                <a:lnTo>
                  <a:pt x="16462" y="51894"/>
                </a:lnTo>
                <a:lnTo>
                  <a:pt x="7894" y="46106"/>
                </a:lnTo>
                <a:lnTo>
                  <a:pt x="2118" y="37521"/>
                </a:lnTo>
                <a:lnTo>
                  <a:pt x="0" y="27008"/>
                </a:lnTo>
                <a:lnTo>
                  <a:pt x="2118" y="16495"/>
                </a:lnTo>
                <a:lnTo>
                  <a:pt x="7894" y="7910"/>
                </a:lnTo>
                <a:lnTo>
                  <a:pt x="16462" y="2122"/>
                </a:lnTo>
                <a:lnTo>
                  <a:pt x="26953" y="0"/>
                </a:lnTo>
                <a:lnTo>
                  <a:pt x="37445" y="2122"/>
                </a:lnTo>
                <a:lnTo>
                  <a:pt x="46013" y="7910"/>
                </a:lnTo>
                <a:lnTo>
                  <a:pt x="51789" y="16495"/>
                </a:lnTo>
                <a:lnTo>
                  <a:pt x="53907" y="27008"/>
                </a:lnTo>
                <a:close/>
              </a:path>
            </a:pathLst>
          </a:custGeom>
          <a:ln w="1111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351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790">
              <a:lnSpc>
                <a:spcPct val="100000"/>
              </a:lnSpc>
            </a:pPr>
            <a:r>
              <a:rPr spc="650" dirty="0"/>
              <a:t>Processor</a:t>
            </a:r>
            <a:r>
              <a:rPr spc="170" dirty="0"/>
              <a:t> </a:t>
            </a:r>
            <a:r>
              <a:rPr spc="450" dirty="0"/>
              <a:t>Layout</a:t>
            </a:r>
          </a:p>
        </p:txBody>
      </p:sp>
      <p:sp>
        <p:nvSpPr>
          <p:cNvPr id="3" name="object 3"/>
          <p:cNvSpPr/>
          <p:nvPr/>
        </p:nvSpPr>
        <p:spPr>
          <a:xfrm>
            <a:off x="1732344" y="1752600"/>
            <a:ext cx="6497917" cy="56895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260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Lecture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Lectures" id="{E2702C9F-81E8-E74B-AB85-57518FE3A800}" vid="{ED32E491-FFF6-964B-B83E-9D12F7BA9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ThemeLectures</Template>
  <TotalTime>225</TotalTime>
  <Words>1439</Words>
  <Application>Microsoft Macintosh PowerPoint</Application>
  <PresentationFormat>Custom</PresentationFormat>
  <Paragraphs>526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Calibri</vt:lpstr>
      <vt:lpstr>Calibri Light</vt:lpstr>
      <vt:lpstr>Consolas</vt:lpstr>
      <vt:lpstr>Palatino Linotype</vt:lpstr>
      <vt:lpstr>Times New Roman</vt:lpstr>
      <vt:lpstr>Trebuchet MS</vt:lpstr>
      <vt:lpstr>Arial</vt:lpstr>
      <vt:lpstr>ThemeLectures</vt:lpstr>
      <vt:lpstr>PowerPoint Presentation</vt:lpstr>
      <vt:lpstr>Arduino Uno – Compatibles </vt:lpstr>
      <vt:lpstr>Hardware &amp;  Software</vt:lpstr>
      <vt:lpstr>Introduction to Assembly</vt:lpstr>
      <vt:lpstr>C   can be close to assembly</vt:lpstr>
      <vt:lpstr>Software Comparison</vt:lpstr>
      <vt:lpstr>PowerPoint Presentation</vt:lpstr>
      <vt:lpstr>ATMega328 Internals</vt:lpstr>
      <vt:lpstr>Processor Layout</vt:lpstr>
      <vt:lpstr>ATMega328 Ports</vt:lpstr>
      <vt:lpstr>ATMega328 Features</vt:lpstr>
      <vt:lpstr>Arithmetic Logic Unit (ALU)</vt:lpstr>
      <vt:lpstr>Arduino MCU Register</vt:lpstr>
      <vt:lpstr>Memory Mapped I/O Space</vt:lpstr>
      <vt:lpstr>Memory Map</vt:lpstr>
      <vt:lpstr>I/O Addresses</vt:lpstr>
      <vt:lpstr>131 Instructions</vt:lpstr>
      <vt:lpstr>Instruction Timing</vt:lpstr>
      <vt:lpstr>Clock System - Timers/Counters </vt:lpstr>
      <vt:lpstr>Timers/Counters</vt:lpstr>
      <vt:lpstr>Interrupts</vt:lpstr>
      <vt:lpstr>AVR Studio/Toolchain</vt:lpstr>
      <vt:lpstr>Atmel Studio Setup Instructions</vt:lpstr>
      <vt:lpstr>Create a new assembler project</vt:lpstr>
      <vt:lpstr>Setting up the Arduino Assembly</vt:lpstr>
      <vt:lpstr>Inline Assembly</vt:lpstr>
      <vt:lpstr>Inline Assembly Example Line</vt:lpstr>
      <vt:lpstr>Assembly </vt:lpstr>
      <vt:lpstr>Operand Forms</vt:lpstr>
      <vt:lpstr>Operators</vt:lpstr>
      <vt:lpstr>Operators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Dimitrios Damopoulos</cp:lastModifiedBy>
  <cp:revision>38</cp:revision>
  <dcterms:created xsi:type="dcterms:W3CDTF">2015-09-25T12:43:32Z</dcterms:created>
  <dcterms:modified xsi:type="dcterms:W3CDTF">2016-09-02T17:59:49Z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2015-09-25T00:00:00Z</vt:filetime>
  </property>
</Properties>
</file>